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5143500"/>
  <p:notesSz cx="9144000" cy="51435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1721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1">
                <a:solidFill>
                  <a:srgbClr val="253A2F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72134"/>
                </a:solidFill>
                <a:latin typeface="Microsoft Sans Serif"/>
                <a:cs typeface="Microsoft Sans Serif"/>
              </a:defRPr>
            </a:lvl1pPr>
          </a:lstStyle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721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00" b="0" i="1">
                <a:solidFill>
                  <a:srgbClr val="253A2F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72134"/>
                </a:solidFill>
                <a:latin typeface="Microsoft Sans Serif"/>
                <a:cs typeface="Microsoft Sans Serif"/>
              </a:defRPr>
            </a:lvl1pPr>
          </a:lstStyle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10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1056766"/>
            <a:ext cx="4180204" cy="3948429"/>
          </a:xfrm>
          <a:custGeom>
            <a:avLst/>
            <a:gdLst/>
            <a:ahLst/>
            <a:cxnLst/>
            <a:rect l="l" t="t" r="r" b="b"/>
            <a:pathLst>
              <a:path w="4180204" h="3948429">
                <a:moveTo>
                  <a:pt x="4179945" y="0"/>
                </a:moveTo>
                <a:lnTo>
                  <a:pt x="0" y="0"/>
                </a:lnTo>
                <a:lnTo>
                  <a:pt x="0" y="3947922"/>
                </a:lnTo>
                <a:lnTo>
                  <a:pt x="4179945" y="3947922"/>
                </a:lnTo>
                <a:lnTo>
                  <a:pt x="4179945" y="0"/>
                </a:lnTo>
                <a:close/>
              </a:path>
            </a:pathLst>
          </a:custGeom>
          <a:solidFill>
            <a:srgbClr val="FFFFB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0" y="1207592"/>
            <a:ext cx="502920" cy="3655695"/>
          </a:xfrm>
          <a:custGeom>
            <a:avLst/>
            <a:gdLst/>
            <a:ahLst/>
            <a:cxnLst/>
            <a:rect l="l" t="t" r="r" b="b"/>
            <a:pathLst>
              <a:path w="502920" h="3655695">
                <a:moveTo>
                  <a:pt x="502608" y="0"/>
                </a:moveTo>
                <a:lnTo>
                  <a:pt x="0" y="0"/>
                </a:lnTo>
                <a:lnTo>
                  <a:pt x="0" y="3655187"/>
                </a:lnTo>
                <a:lnTo>
                  <a:pt x="502608" y="3655187"/>
                </a:lnTo>
                <a:lnTo>
                  <a:pt x="502608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721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72134"/>
                </a:solidFill>
                <a:latin typeface="Microsoft Sans Serif"/>
                <a:cs typeface="Microsoft Sans Serif"/>
              </a:defRPr>
            </a:lvl1pPr>
          </a:lstStyle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50" cy="51434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721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72134"/>
                </a:solidFill>
                <a:latin typeface="Microsoft Sans Serif"/>
                <a:cs typeface="Microsoft Sans Serif"/>
              </a:defRPr>
            </a:lvl1pPr>
          </a:lstStyle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rgbClr val="172134"/>
                </a:solidFill>
                <a:latin typeface="Microsoft Sans Serif"/>
                <a:cs typeface="Microsoft Sans Serif"/>
              </a:defRPr>
            </a:lvl1pPr>
          </a:lstStyle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0705" y="290321"/>
            <a:ext cx="8622588" cy="602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17213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84784" y="1480515"/>
            <a:ext cx="5201285" cy="1734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1">
                <a:solidFill>
                  <a:srgbClr val="253A2F"/>
                </a:solidFill>
                <a:latin typeface="Verdana"/>
                <a:cs typeface="Verdan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842629" y="4889832"/>
            <a:ext cx="213741" cy="1866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rgbClr val="172134"/>
                </a:solidFill>
                <a:latin typeface="Microsoft Sans Serif"/>
                <a:cs typeface="Microsoft Sans Serif"/>
              </a:defRPr>
            </a:lvl1pPr>
          </a:lstStyle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Relationship Id="rId3" Type="http://schemas.openxmlformats.org/officeDocument/2006/relationships/image" Target="../media/image20.png"/><Relationship Id="rId4" Type="http://schemas.openxmlformats.org/officeDocument/2006/relationships/image" Target="../media/image61.jp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8" Type="http://schemas.openxmlformats.org/officeDocument/2006/relationships/image" Target="../media/image73.png"/><Relationship Id="rId9" Type="http://schemas.openxmlformats.org/officeDocument/2006/relationships/image" Target="../media/image74.png"/><Relationship Id="rId10" Type="http://schemas.openxmlformats.org/officeDocument/2006/relationships/image" Target="../media/image75.png"/><Relationship Id="rId11" Type="http://schemas.openxmlformats.org/officeDocument/2006/relationships/image" Target="../media/image76.png"/><Relationship Id="rId12" Type="http://schemas.openxmlformats.org/officeDocument/2006/relationships/image" Target="../media/image77.png"/><Relationship Id="rId13" Type="http://schemas.openxmlformats.org/officeDocument/2006/relationships/image" Target="../media/image78.png"/><Relationship Id="rId14" Type="http://schemas.openxmlformats.org/officeDocument/2006/relationships/image" Target="../media/image79.png"/><Relationship Id="rId15" Type="http://schemas.openxmlformats.org/officeDocument/2006/relationships/image" Target="../media/image80.png"/><Relationship Id="rId16" Type="http://schemas.openxmlformats.org/officeDocument/2006/relationships/image" Target="../media/image81.png"/><Relationship Id="rId17" Type="http://schemas.openxmlformats.org/officeDocument/2006/relationships/image" Target="../media/image82.png"/><Relationship Id="rId18" Type="http://schemas.openxmlformats.org/officeDocument/2006/relationships/image" Target="../media/image83.png"/><Relationship Id="rId19" Type="http://schemas.openxmlformats.org/officeDocument/2006/relationships/image" Target="../media/image84.png"/><Relationship Id="rId20" Type="http://schemas.openxmlformats.org/officeDocument/2006/relationships/image" Target="../media/image85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jpg"/><Relationship Id="rId3" Type="http://schemas.openxmlformats.org/officeDocument/2006/relationships/image" Target="../media/image87.jpg"/><Relationship Id="rId4" Type="http://schemas.openxmlformats.org/officeDocument/2006/relationships/image" Target="../media/image88.jpg"/><Relationship Id="rId5" Type="http://schemas.openxmlformats.org/officeDocument/2006/relationships/image" Target="../media/image89.jpg"/><Relationship Id="rId6" Type="http://schemas.openxmlformats.org/officeDocument/2006/relationships/image" Target="../media/image90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1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2" Type="http://schemas.openxmlformats.org/officeDocument/2006/relationships/image" Target="../media/image19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jpg"/><Relationship Id="rId9" Type="http://schemas.openxmlformats.org/officeDocument/2006/relationships/image" Target="../media/image36.png"/><Relationship Id="rId10" Type="http://schemas.openxmlformats.org/officeDocument/2006/relationships/image" Target="../media/image37.png"/><Relationship Id="rId11" Type="http://schemas.openxmlformats.org/officeDocument/2006/relationships/image" Target="../media/image20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image" Target="../media/image46.png"/><Relationship Id="rId11" Type="http://schemas.openxmlformats.org/officeDocument/2006/relationships/image" Target="../media/image47.png"/><Relationship Id="rId12" Type="http://schemas.openxmlformats.org/officeDocument/2006/relationships/image" Target="../media/image48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g"/><Relationship Id="rId3" Type="http://schemas.openxmlformats.org/officeDocument/2006/relationships/image" Target="../media/image50.jpg"/><Relationship Id="rId4" Type="http://schemas.openxmlformats.org/officeDocument/2006/relationships/image" Target="../media/image51.png"/><Relationship Id="rId5" Type="http://schemas.openxmlformats.org/officeDocument/2006/relationships/image" Target="../media/image52.jpg"/><Relationship Id="rId6" Type="http://schemas.openxmlformats.org/officeDocument/2006/relationships/image" Target="../media/image53.jp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image" Target="../media/image57.png"/><Relationship Id="rId11" Type="http://schemas.openxmlformats.org/officeDocument/2006/relationships/image" Target="../media/image58.png"/><Relationship Id="rId12" Type="http://schemas.openxmlformats.org/officeDocument/2006/relationships/image" Target="../media/image5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-50"/>
            <a:ext cx="1632585" cy="167005"/>
          </a:xfrm>
          <a:custGeom>
            <a:avLst/>
            <a:gdLst/>
            <a:ahLst/>
            <a:cxnLst/>
            <a:rect l="l" t="t" r="r" b="b"/>
            <a:pathLst>
              <a:path w="1632585" h="167005">
                <a:moveTo>
                  <a:pt x="1632311" y="50"/>
                </a:moveTo>
                <a:lnTo>
                  <a:pt x="0" y="0"/>
                </a:lnTo>
                <a:lnTo>
                  <a:pt x="0" y="166801"/>
                </a:lnTo>
                <a:lnTo>
                  <a:pt x="1632311" y="166801"/>
                </a:lnTo>
                <a:lnTo>
                  <a:pt x="1632311" y="5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6379" y="512445"/>
            <a:ext cx="4928870" cy="14890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1541145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MODERN</a:t>
            </a:r>
            <a:r>
              <a:rPr dirty="0" spc="-170"/>
              <a:t> </a:t>
            </a:r>
            <a:r>
              <a:rPr dirty="0" spc="-10"/>
              <a:t>STATISTICS, </a:t>
            </a:r>
            <a:r>
              <a:rPr dirty="0"/>
              <a:t>MEANINGFUL</a:t>
            </a:r>
            <a:r>
              <a:rPr dirty="0" spc="-150"/>
              <a:t> </a:t>
            </a:r>
            <a:r>
              <a:rPr dirty="0" spc="-10"/>
              <a:t>IMPACT:</a:t>
            </a:r>
          </a:p>
          <a:p>
            <a:pPr marL="12700" marR="5080">
              <a:lnSpc>
                <a:spcPct val="100000"/>
              </a:lnSpc>
            </a:pPr>
            <a:r>
              <a:rPr dirty="0">
                <a:solidFill>
                  <a:srgbClr val="6885BC"/>
                </a:solidFill>
              </a:rPr>
              <a:t>THE</a:t>
            </a:r>
            <a:r>
              <a:rPr dirty="0" spc="-130">
                <a:solidFill>
                  <a:srgbClr val="6885BC"/>
                </a:solidFill>
              </a:rPr>
              <a:t> </a:t>
            </a:r>
            <a:r>
              <a:rPr dirty="0">
                <a:solidFill>
                  <a:srgbClr val="6885BC"/>
                </a:solidFill>
              </a:rPr>
              <a:t>BPS-</a:t>
            </a:r>
            <a:r>
              <a:rPr dirty="0" spc="-35">
                <a:solidFill>
                  <a:srgbClr val="6885BC"/>
                </a:solidFill>
              </a:rPr>
              <a:t>STATISTICS</a:t>
            </a:r>
            <a:r>
              <a:rPr dirty="0" spc="-125">
                <a:solidFill>
                  <a:srgbClr val="6885BC"/>
                </a:solidFill>
              </a:rPr>
              <a:t> </a:t>
            </a:r>
            <a:r>
              <a:rPr dirty="0" spc="-10">
                <a:solidFill>
                  <a:srgbClr val="6885BC"/>
                </a:solidFill>
              </a:rPr>
              <a:t>INDONESIA </a:t>
            </a:r>
            <a:r>
              <a:rPr dirty="0">
                <a:solidFill>
                  <a:srgbClr val="6885BC"/>
                </a:solidFill>
              </a:rPr>
              <a:t>TRANSFORMATION</a:t>
            </a:r>
            <a:r>
              <a:rPr dirty="0" spc="-160">
                <a:solidFill>
                  <a:srgbClr val="6885BC"/>
                </a:solidFill>
              </a:rPr>
              <a:t> </a:t>
            </a:r>
            <a:r>
              <a:rPr dirty="0" spc="-10">
                <a:solidFill>
                  <a:srgbClr val="6885BC"/>
                </a:solidFill>
              </a:rPr>
              <a:t>STORY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45730" y="0"/>
            <a:ext cx="1316735" cy="2533015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28944" y="940435"/>
            <a:ext cx="1643761" cy="1836293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31657" y="2852657"/>
            <a:ext cx="1212342" cy="229082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58840" y="2852655"/>
            <a:ext cx="2404744" cy="2290826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3548226"/>
            <a:ext cx="5158358" cy="1595246"/>
          </a:xfrm>
          <a:prstGeom prst="rect">
            <a:avLst/>
          </a:prstGeom>
        </p:spPr>
      </p:pic>
      <p:sp>
        <p:nvSpPr>
          <p:cNvPr id="9" name="object 9" descr=""/>
          <p:cNvSpPr/>
          <p:nvPr/>
        </p:nvSpPr>
        <p:spPr>
          <a:xfrm>
            <a:off x="7745730" y="2609418"/>
            <a:ext cx="1316990" cy="167005"/>
          </a:xfrm>
          <a:custGeom>
            <a:avLst/>
            <a:gdLst/>
            <a:ahLst/>
            <a:cxnLst/>
            <a:rect l="l" t="t" r="r" b="b"/>
            <a:pathLst>
              <a:path w="1316990" h="167005">
                <a:moveTo>
                  <a:pt x="1316735" y="0"/>
                </a:moveTo>
                <a:lnTo>
                  <a:pt x="0" y="0"/>
                </a:lnTo>
                <a:lnTo>
                  <a:pt x="0" y="166801"/>
                </a:lnTo>
                <a:lnTo>
                  <a:pt x="1316735" y="166801"/>
                </a:lnTo>
                <a:lnTo>
                  <a:pt x="1316735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6028944" y="697687"/>
            <a:ext cx="1644014" cy="167005"/>
          </a:xfrm>
          <a:custGeom>
            <a:avLst/>
            <a:gdLst/>
            <a:ahLst/>
            <a:cxnLst/>
            <a:rect l="l" t="t" r="r" b="b"/>
            <a:pathLst>
              <a:path w="1644015" h="167005">
                <a:moveTo>
                  <a:pt x="1643761" y="0"/>
                </a:moveTo>
                <a:lnTo>
                  <a:pt x="0" y="0"/>
                </a:lnTo>
                <a:lnTo>
                  <a:pt x="0" y="166801"/>
                </a:lnTo>
                <a:lnTo>
                  <a:pt x="1643761" y="166801"/>
                </a:lnTo>
                <a:lnTo>
                  <a:pt x="1643761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5226303" y="2852662"/>
            <a:ext cx="165100" cy="2291080"/>
          </a:xfrm>
          <a:custGeom>
            <a:avLst/>
            <a:gdLst/>
            <a:ahLst/>
            <a:cxnLst/>
            <a:rect l="l" t="t" r="r" b="b"/>
            <a:pathLst>
              <a:path w="165100" h="2291079">
                <a:moveTo>
                  <a:pt x="164706" y="0"/>
                </a:moveTo>
                <a:lnTo>
                  <a:pt x="0" y="0"/>
                </a:lnTo>
                <a:lnTo>
                  <a:pt x="0" y="2290835"/>
                </a:lnTo>
                <a:lnTo>
                  <a:pt x="164706" y="2290835"/>
                </a:lnTo>
                <a:lnTo>
                  <a:pt x="164706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235407" y="2773426"/>
            <a:ext cx="508634" cy="508634"/>
            <a:chOff x="235407" y="2773426"/>
            <a:chExt cx="508634" cy="508634"/>
          </a:xfrm>
        </p:grpSpPr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3596" y="2811653"/>
              <a:ext cx="432003" cy="431927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54457" y="2792476"/>
              <a:ext cx="470534" cy="470534"/>
            </a:xfrm>
            <a:custGeom>
              <a:avLst/>
              <a:gdLst/>
              <a:ahLst/>
              <a:cxnLst/>
              <a:rect l="l" t="t" r="r" b="b"/>
              <a:pathLst>
                <a:path w="470534" h="470535">
                  <a:moveTo>
                    <a:pt x="235140" y="0"/>
                  </a:moveTo>
                  <a:lnTo>
                    <a:pt x="282498" y="4825"/>
                  </a:lnTo>
                  <a:lnTo>
                    <a:pt x="326656" y="18542"/>
                  </a:lnTo>
                  <a:lnTo>
                    <a:pt x="366610" y="40131"/>
                  </a:lnTo>
                  <a:lnTo>
                    <a:pt x="401408" y="68834"/>
                  </a:lnTo>
                  <a:lnTo>
                    <a:pt x="430123" y="103631"/>
                  </a:lnTo>
                  <a:lnTo>
                    <a:pt x="451802" y="143637"/>
                  </a:lnTo>
                  <a:lnTo>
                    <a:pt x="465518" y="187832"/>
                  </a:lnTo>
                  <a:lnTo>
                    <a:pt x="470293" y="235204"/>
                  </a:lnTo>
                  <a:lnTo>
                    <a:pt x="465518" y="282448"/>
                  </a:lnTo>
                  <a:lnTo>
                    <a:pt x="451802" y="326644"/>
                  </a:lnTo>
                  <a:lnTo>
                    <a:pt x="430123" y="366649"/>
                  </a:lnTo>
                  <a:lnTo>
                    <a:pt x="401408" y="401447"/>
                  </a:lnTo>
                  <a:lnTo>
                    <a:pt x="366610" y="430149"/>
                  </a:lnTo>
                  <a:lnTo>
                    <a:pt x="326656" y="451866"/>
                  </a:lnTo>
                  <a:lnTo>
                    <a:pt x="282498" y="465581"/>
                  </a:lnTo>
                  <a:lnTo>
                    <a:pt x="235140" y="470281"/>
                  </a:lnTo>
                  <a:lnTo>
                    <a:pt x="187794" y="465581"/>
                  </a:lnTo>
                  <a:lnTo>
                    <a:pt x="143624" y="451866"/>
                  </a:lnTo>
                  <a:lnTo>
                    <a:pt x="103670" y="430149"/>
                  </a:lnTo>
                  <a:lnTo>
                    <a:pt x="68872" y="401447"/>
                  </a:lnTo>
                  <a:lnTo>
                    <a:pt x="40170" y="366649"/>
                  </a:lnTo>
                  <a:lnTo>
                    <a:pt x="18478" y="326644"/>
                  </a:lnTo>
                  <a:lnTo>
                    <a:pt x="4775" y="282448"/>
                  </a:lnTo>
                  <a:lnTo>
                    <a:pt x="0" y="235204"/>
                  </a:lnTo>
                  <a:lnTo>
                    <a:pt x="4775" y="187832"/>
                  </a:lnTo>
                  <a:lnTo>
                    <a:pt x="18478" y="143637"/>
                  </a:lnTo>
                  <a:lnTo>
                    <a:pt x="40170" y="103631"/>
                  </a:lnTo>
                  <a:lnTo>
                    <a:pt x="68872" y="68834"/>
                  </a:lnTo>
                  <a:lnTo>
                    <a:pt x="103670" y="40131"/>
                  </a:lnTo>
                  <a:lnTo>
                    <a:pt x="143624" y="18542"/>
                  </a:lnTo>
                  <a:lnTo>
                    <a:pt x="187794" y="4825"/>
                  </a:lnTo>
                  <a:lnTo>
                    <a:pt x="235140" y="0"/>
                  </a:lnTo>
                  <a:close/>
                </a:path>
              </a:pathLst>
            </a:custGeom>
            <a:ln w="38100">
              <a:solidFill>
                <a:srgbClr val="172134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246379" y="2080005"/>
            <a:ext cx="4506595" cy="1123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 i="1">
                <a:solidFill>
                  <a:srgbClr val="253A2F"/>
                </a:solidFill>
                <a:latin typeface="Arial"/>
                <a:cs typeface="Arial"/>
              </a:rPr>
              <a:t>Presented</a:t>
            </a:r>
            <a:r>
              <a:rPr dirty="0" sz="900" spc="20" i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253A2F"/>
                </a:solidFill>
                <a:latin typeface="Arial"/>
                <a:cs typeface="Arial"/>
              </a:rPr>
              <a:t>at</a:t>
            </a:r>
            <a:r>
              <a:rPr dirty="0" sz="900" spc="-5" i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253A2F"/>
                </a:solidFill>
                <a:latin typeface="Arial"/>
                <a:cs typeface="Arial"/>
              </a:rPr>
              <a:t>the</a:t>
            </a:r>
            <a:r>
              <a:rPr dirty="0" sz="900" spc="-10" i="1">
                <a:solidFill>
                  <a:srgbClr val="253A2F"/>
                </a:solidFill>
                <a:latin typeface="Arial"/>
                <a:cs typeface="Arial"/>
              </a:rPr>
              <a:t> International</a:t>
            </a:r>
            <a:r>
              <a:rPr dirty="0" sz="900" spc="-25" i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900" spc="-10" i="1">
                <a:solidFill>
                  <a:srgbClr val="253A2F"/>
                </a:solidFill>
                <a:latin typeface="Arial"/>
                <a:cs typeface="Arial"/>
              </a:rPr>
              <a:t>Forum</a:t>
            </a:r>
            <a:r>
              <a:rPr dirty="0" sz="900" i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900" spc="-10" i="1">
                <a:solidFill>
                  <a:srgbClr val="253A2F"/>
                </a:solidFill>
                <a:latin typeface="Arial"/>
                <a:cs typeface="Arial"/>
              </a:rPr>
              <a:t>Digital</a:t>
            </a:r>
            <a:r>
              <a:rPr dirty="0" sz="900" spc="-25" i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900" spc="-10" i="1">
                <a:solidFill>
                  <a:srgbClr val="253A2F"/>
                </a:solidFill>
                <a:latin typeface="Arial"/>
                <a:cs typeface="Arial"/>
              </a:rPr>
              <a:t>Transformation</a:t>
            </a:r>
            <a:r>
              <a:rPr dirty="0" sz="900" spc="-20" i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253A2F"/>
                </a:solidFill>
                <a:latin typeface="Arial"/>
                <a:cs typeface="Arial"/>
              </a:rPr>
              <a:t>of</a:t>
            </a:r>
            <a:r>
              <a:rPr dirty="0" sz="900" spc="-20" i="1">
                <a:solidFill>
                  <a:srgbClr val="253A2F"/>
                </a:solidFill>
                <a:latin typeface="Arial"/>
                <a:cs typeface="Arial"/>
              </a:rPr>
              <a:t> National</a:t>
            </a:r>
            <a:r>
              <a:rPr dirty="0" sz="900" spc="-40" i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900" spc="-10" i="1">
                <a:solidFill>
                  <a:srgbClr val="253A2F"/>
                </a:solidFill>
                <a:latin typeface="Arial"/>
                <a:cs typeface="Arial"/>
              </a:rPr>
              <a:t>Statistical</a:t>
            </a:r>
            <a:r>
              <a:rPr dirty="0" sz="900" spc="-35" i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900" spc="-10" i="1">
                <a:solidFill>
                  <a:srgbClr val="253A2F"/>
                </a:solidFill>
                <a:latin typeface="Arial"/>
                <a:cs typeface="Arial"/>
              </a:rPr>
              <a:t>Systems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30"/>
              </a:spcBef>
            </a:pP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900" spc="-20">
                <a:solidFill>
                  <a:srgbClr val="253A2F"/>
                </a:solidFill>
                <a:latin typeface="Arial MT"/>
                <a:cs typeface="Arial MT"/>
              </a:rPr>
              <a:t>Astana,</a:t>
            </a:r>
            <a:r>
              <a:rPr dirty="0" sz="900" spc="-5">
                <a:solidFill>
                  <a:srgbClr val="253A2F"/>
                </a:solidFill>
                <a:latin typeface="Arial MT"/>
                <a:cs typeface="Arial MT"/>
              </a:rPr>
              <a:t> </a:t>
            </a:r>
            <a:r>
              <a:rPr dirty="0" sz="900">
                <a:solidFill>
                  <a:srgbClr val="253A2F"/>
                </a:solidFill>
                <a:latin typeface="Arial MT"/>
                <a:cs typeface="Arial MT"/>
              </a:rPr>
              <a:t>6</a:t>
            </a:r>
            <a:r>
              <a:rPr dirty="0" sz="900" spc="-30">
                <a:solidFill>
                  <a:srgbClr val="253A2F"/>
                </a:solidFill>
                <a:latin typeface="Arial MT"/>
                <a:cs typeface="Arial MT"/>
              </a:rPr>
              <a:t> </a:t>
            </a:r>
            <a:r>
              <a:rPr dirty="0" sz="900">
                <a:solidFill>
                  <a:srgbClr val="253A2F"/>
                </a:solidFill>
                <a:latin typeface="Arial MT"/>
                <a:cs typeface="Arial MT"/>
              </a:rPr>
              <a:t>November</a:t>
            </a:r>
            <a:r>
              <a:rPr dirty="0" sz="900" spc="35">
                <a:solidFill>
                  <a:srgbClr val="253A2F"/>
                </a:solidFill>
                <a:latin typeface="Arial MT"/>
                <a:cs typeface="Arial MT"/>
              </a:rPr>
              <a:t> </a:t>
            </a:r>
            <a:r>
              <a:rPr dirty="0" sz="900" spc="30">
                <a:solidFill>
                  <a:srgbClr val="253A2F"/>
                </a:solidFill>
                <a:latin typeface="Arial MT"/>
                <a:cs typeface="Arial MT"/>
              </a:rPr>
              <a:t>2025</a:t>
            </a:r>
            <a:endParaRPr sz="9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660"/>
              </a:spcBef>
            </a:pPr>
            <a:endParaRPr sz="900">
              <a:latin typeface="Arial MT"/>
              <a:cs typeface="Arial MT"/>
            </a:endParaRPr>
          </a:p>
          <a:p>
            <a:pPr marL="618490">
              <a:lnSpc>
                <a:spcPct val="100000"/>
              </a:lnSpc>
            </a:pPr>
            <a:r>
              <a:rPr dirty="0" sz="1200" spc="-45" b="1">
                <a:solidFill>
                  <a:srgbClr val="253A2F"/>
                </a:solidFill>
                <a:latin typeface="Arial"/>
                <a:cs typeface="Arial"/>
              </a:rPr>
              <a:t>Sonny</a:t>
            </a:r>
            <a:r>
              <a:rPr dirty="0" sz="1200" spc="-50" b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253A2F"/>
                </a:solidFill>
                <a:latin typeface="Arial"/>
                <a:cs typeface="Arial"/>
              </a:rPr>
              <a:t>Harry</a:t>
            </a:r>
            <a:r>
              <a:rPr dirty="0" sz="1200" spc="-75" b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253A2F"/>
                </a:solidFill>
                <a:latin typeface="Arial"/>
                <a:cs typeface="Arial"/>
              </a:rPr>
              <a:t>Budiutomo</a:t>
            </a:r>
            <a:r>
              <a:rPr dirty="0" sz="1200" spc="-70" b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253A2F"/>
                </a:solidFill>
                <a:latin typeface="Arial"/>
                <a:cs typeface="Arial"/>
              </a:rPr>
              <a:t>Harmadi</a:t>
            </a:r>
            <a:endParaRPr sz="1200">
              <a:latin typeface="Arial"/>
              <a:cs typeface="Arial"/>
            </a:endParaRPr>
          </a:p>
          <a:p>
            <a:pPr marL="618490">
              <a:lnSpc>
                <a:spcPct val="100000"/>
              </a:lnSpc>
              <a:spcBef>
                <a:spcPts val="20"/>
              </a:spcBef>
            </a:pPr>
            <a:r>
              <a:rPr dirty="0" sz="1050">
                <a:solidFill>
                  <a:srgbClr val="253A2F"/>
                </a:solidFill>
                <a:latin typeface="Arial MT"/>
                <a:cs typeface="Arial MT"/>
              </a:rPr>
              <a:t>Vice</a:t>
            </a:r>
            <a:r>
              <a:rPr dirty="0" sz="1050" spc="-45">
                <a:solidFill>
                  <a:srgbClr val="253A2F"/>
                </a:solidFill>
                <a:latin typeface="Arial MT"/>
                <a:cs typeface="Arial MT"/>
              </a:rPr>
              <a:t> </a:t>
            </a:r>
            <a:r>
              <a:rPr dirty="0" sz="1050">
                <a:solidFill>
                  <a:srgbClr val="253A2F"/>
                </a:solidFill>
                <a:latin typeface="Arial MT"/>
                <a:cs typeface="Arial MT"/>
              </a:rPr>
              <a:t>Chief</a:t>
            </a:r>
            <a:r>
              <a:rPr dirty="0" sz="1050" spc="-60">
                <a:solidFill>
                  <a:srgbClr val="253A2F"/>
                </a:solidFill>
                <a:latin typeface="Arial MT"/>
                <a:cs typeface="Arial MT"/>
              </a:rPr>
              <a:t> </a:t>
            </a:r>
            <a:r>
              <a:rPr dirty="0" sz="1050" spc="-10">
                <a:solidFill>
                  <a:srgbClr val="253A2F"/>
                </a:solidFill>
                <a:latin typeface="Arial MT"/>
                <a:cs typeface="Arial MT"/>
              </a:rPr>
              <a:t>Statistician</a:t>
            </a:r>
            <a:r>
              <a:rPr dirty="0" sz="1050" spc="-65">
                <a:solidFill>
                  <a:srgbClr val="253A2F"/>
                </a:solidFill>
                <a:latin typeface="Arial MT"/>
                <a:cs typeface="Arial MT"/>
              </a:rPr>
              <a:t> </a:t>
            </a:r>
            <a:r>
              <a:rPr dirty="0" sz="1050" spc="70">
                <a:solidFill>
                  <a:srgbClr val="253A2F"/>
                </a:solidFill>
                <a:latin typeface="Arial MT"/>
                <a:cs typeface="Arial MT"/>
              </a:rPr>
              <a:t>of</a:t>
            </a:r>
            <a:r>
              <a:rPr dirty="0" sz="1050" spc="-15">
                <a:solidFill>
                  <a:srgbClr val="253A2F"/>
                </a:solidFill>
                <a:latin typeface="Arial MT"/>
                <a:cs typeface="Arial MT"/>
              </a:rPr>
              <a:t> </a:t>
            </a:r>
            <a:r>
              <a:rPr dirty="0" sz="1050">
                <a:solidFill>
                  <a:srgbClr val="253A2F"/>
                </a:solidFill>
                <a:latin typeface="Arial MT"/>
                <a:cs typeface="Arial MT"/>
              </a:rPr>
              <a:t>BPS-Statistics</a:t>
            </a:r>
            <a:r>
              <a:rPr dirty="0" sz="1050" spc="-70">
                <a:solidFill>
                  <a:srgbClr val="253A2F"/>
                </a:solidFill>
                <a:latin typeface="Arial MT"/>
                <a:cs typeface="Arial MT"/>
              </a:rPr>
              <a:t> </a:t>
            </a:r>
            <a:r>
              <a:rPr dirty="0" sz="1050" spc="-10">
                <a:solidFill>
                  <a:srgbClr val="253A2F"/>
                </a:solidFill>
                <a:latin typeface="Arial MT"/>
                <a:cs typeface="Arial MT"/>
              </a:rPr>
              <a:t>Indonesia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233045" y="2346451"/>
            <a:ext cx="3672204" cy="36195"/>
          </a:xfrm>
          <a:custGeom>
            <a:avLst/>
            <a:gdLst/>
            <a:ahLst/>
            <a:cxnLst/>
            <a:rect l="l" t="t" r="r" b="b"/>
            <a:pathLst>
              <a:path w="3672204" h="36194">
                <a:moveTo>
                  <a:pt x="3475101" y="17907"/>
                </a:moveTo>
                <a:lnTo>
                  <a:pt x="3473691" y="10934"/>
                </a:lnTo>
                <a:lnTo>
                  <a:pt x="3469843" y="5245"/>
                </a:lnTo>
                <a:lnTo>
                  <a:pt x="3464115" y="1409"/>
                </a:lnTo>
                <a:lnTo>
                  <a:pt x="3457067" y="0"/>
                </a:lnTo>
                <a:lnTo>
                  <a:pt x="8051" y="0"/>
                </a:lnTo>
                <a:lnTo>
                  <a:pt x="0" y="8001"/>
                </a:lnTo>
                <a:lnTo>
                  <a:pt x="0" y="17907"/>
                </a:lnTo>
                <a:lnTo>
                  <a:pt x="1409" y="24968"/>
                </a:lnTo>
                <a:lnTo>
                  <a:pt x="5257" y="30695"/>
                </a:lnTo>
                <a:lnTo>
                  <a:pt x="10985" y="34544"/>
                </a:lnTo>
                <a:lnTo>
                  <a:pt x="17995" y="35941"/>
                </a:lnTo>
                <a:lnTo>
                  <a:pt x="3457067" y="35941"/>
                </a:lnTo>
                <a:lnTo>
                  <a:pt x="3464115" y="34544"/>
                </a:lnTo>
                <a:lnTo>
                  <a:pt x="3469843" y="30695"/>
                </a:lnTo>
                <a:lnTo>
                  <a:pt x="3473691" y="24968"/>
                </a:lnTo>
                <a:lnTo>
                  <a:pt x="3475101" y="17907"/>
                </a:lnTo>
                <a:close/>
              </a:path>
              <a:path w="3672204" h="36194">
                <a:moveTo>
                  <a:pt x="3671951" y="8001"/>
                </a:moveTo>
                <a:lnTo>
                  <a:pt x="3663950" y="0"/>
                </a:lnTo>
                <a:lnTo>
                  <a:pt x="3535934" y="0"/>
                </a:lnTo>
                <a:lnTo>
                  <a:pt x="3528936" y="1409"/>
                </a:lnTo>
                <a:lnTo>
                  <a:pt x="3523196" y="5245"/>
                </a:lnTo>
                <a:lnTo>
                  <a:pt x="3519322" y="10934"/>
                </a:lnTo>
                <a:lnTo>
                  <a:pt x="3517900" y="17907"/>
                </a:lnTo>
                <a:lnTo>
                  <a:pt x="3519322" y="24968"/>
                </a:lnTo>
                <a:lnTo>
                  <a:pt x="3523196" y="30695"/>
                </a:lnTo>
                <a:lnTo>
                  <a:pt x="3528936" y="34544"/>
                </a:lnTo>
                <a:lnTo>
                  <a:pt x="3535934" y="35941"/>
                </a:lnTo>
                <a:lnTo>
                  <a:pt x="3654044" y="35941"/>
                </a:lnTo>
                <a:lnTo>
                  <a:pt x="3661016" y="34544"/>
                </a:lnTo>
                <a:lnTo>
                  <a:pt x="3666706" y="30695"/>
                </a:lnTo>
                <a:lnTo>
                  <a:pt x="3670541" y="24968"/>
                </a:lnTo>
                <a:lnTo>
                  <a:pt x="3671951" y="17907"/>
                </a:lnTo>
                <a:lnTo>
                  <a:pt x="3671951" y="8001"/>
                </a:lnTo>
                <a:close/>
              </a:path>
            </a:pathLst>
          </a:custGeom>
          <a:solidFill>
            <a:srgbClr val="D8D8D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391022" y="91643"/>
            <a:ext cx="579894" cy="529640"/>
          </a:xfrm>
          <a:prstGeom prst="rect">
            <a:avLst/>
          </a:prstGeom>
        </p:spPr>
      </p:pic>
      <p:sp>
        <p:nvSpPr>
          <p:cNvPr id="18" name="object 18" descr=""/>
          <p:cNvSpPr txBox="1"/>
          <p:nvPr/>
        </p:nvSpPr>
        <p:spPr>
          <a:xfrm>
            <a:off x="5985128" y="255523"/>
            <a:ext cx="15170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b="1" i="1">
                <a:solidFill>
                  <a:srgbClr val="0090D1"/>
                </a:solidFill>
                <a:latin typeface="Arial"/>
                <a:cs typeface="Arial"/>
              </a:rPr>
              <a:t>BPS-</a:t>
            </a:r>
            <a:r>
              <a:rPr dirty="0" sz="1000" b="1" i="1">
                <a:solidFill>
                  <a:srgbClr val="0090D1"/>
                </a:solidFill>
                <a:latin typeface="Arial"/>
                <a:cs typeface="Arial"/>
              </a:rPr>
              <a:t>Statistics</a:t>
            </a:r>
            <a:r>
              <a:rPr dirty="0" sz="1000" spc="-35" b="1" i="1">
                <a:solidFill>
                  <a:srgbClr val="0090D1"/>
                </a:solidFill>
                <a:latin typeface="Arial"/>
                <a:cs typeface="Arial"/>
              </a:rPr>
              <a:t> </a:t>
            </a:r>
            <a:r>
              <a:rPr dirty="0" sz="1000" spc="-10" b="1" i="1">
                <a:solidFill>
                  <a:srgbClr val="0090D1"/>
                </a:solidFill>
                <a:latin typeface="Arial"/>
                <a:cs typeface="Arial"/>
              </a:rPr>
              <a:t>Indonesia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097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09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4325454"/>
            <a:ext cx="9144000" cy="590550"/>
          </a:xfrm>
          <a:custGeom>
            <a:avLst/>
            <a:gdLst/>
            <a:ahLst/>
            <a:cxnLst/>
            <a:rect l="l" t="t" r="r" b="b"/>
            <a:pathLst>
              <a:path w="9144000" h="590550">
                <a:moveTo>
                  <a:pt x="0" y="589953"/>
                </a:moveTo>
                <a:lnTo>
                  <a:pt x="0" y="0"/>
                </a:lnTo>
                <a:lnTo>
                  <a:pt x="9144000" y="0"/>
                </a:lnTo>
                <a:lnTo>
                  <a:pt x="9144000" y="589953"/>
                </a:lnTo>
                <a:lnTo>
                  <a:pt x="0" y="589953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20">
                <a:solidFill>
                  <a:srgbClr val="4D6DAD"/>
                </a:solidFill>
              </a:rPr>
              <a:t>STRENGTHENING</a:t>
            </a:r>
            <a:r>
              <a:rPr dirty="0" sz="2000" spc="-85">
                <a:solidFill>
                  <a:srgbClr val="4D6DAD"/>
                </a:solidFill>
              </a:rPr>
              <a:t> </a:t>
            </a:r>
            <a:r>
              <a:rPr dirty="0" sz="2000">
                <a:solidFill>
                  <a:srgbClr val="4D6DAD"/>
                </a:solidFill>
              </a:rPr>
              <a:t>DATA</a:t>
            </a:r>
            <a:r>
              <a:rPr dirty="0" sz="2000" spc="-90">
                <a:solidFill>
                  <a:srgbClr val="4D6DAD"/>
                </a:solidFill>
              </a:rPr>
              <a:t> </a:t>
            </a:r>
            <a:r>
              <a:rPr dirty="0" sz="2000">
                <a:solidFill>
                  <a:srgbClr val="4D6DAD"/>
                </a:solidFill>
              </a:rPr>
              <a:t>AND</a:t>
            </a:r>
            <a:r>
              <a:rPr dirty="0" sz="2000" spc="-95">
                <a:solidFill>
                  <a:srgbClr val="4D6DAD"/>
                </a:solidFill>
              </a:rPr>
              <a:t> </a:t>
            </a:r>
            <a:r>
              <a:rPr dirty="0" sz="2000">
                <a:solidFill>
                  <a:srgbClr val="4D6DAD"/>
                </a:solidFill>
              </a:rPr>
              <a:t>INFORMATION</a:t>
            </a:r>
            <a:r>
              <a:rPr dirty="0" sz="2000" spc="-80">
                <a:solidFill>
                  <a:srgbClr val="4D6DAD"/>
                </a:solidFill>
              </a:rPr>
              <a:t> </a:t>
            </a:r>
            <a:r>
              <a:rPr dirty="0" sz="2000" spc="-10">
                <a:solidFill>
                  <a:srgbClr val="4D6DAD"/>
                </a:solidFill>
              </a:rPr>
              <a:t>SECURITY</a:t>
            </a:r>
            <a:endParaRPr sz="2000"/>
          </a:p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1400"/>
              <a:t>THROUGH</a:t>
            </a:r>
            <a:r>
              <a:rPr dirty="0" sz="1400" spc="-85"/>
              <a:t> </a:t>
            </a:r>
            <a:r>
              <a:rPr dirty="0" sz="1400"/>
              <a:t>INTERNATIONAL</a:t>
            </a:r>
            <a:r>
              <a:rPr dirty="0" sz="1400" spc="-105"/>
              <a:t> </a:t>
            </a:r>
            <a:r>
              <a:rPr dirty="0" sz="1400" spc="-20"/>
              <a:t>STANDARDS</a:t>
            </a:r>
            <a:r>
              <a:rPr dirty="0" sz="1400" spc="-100"/>
              <a:t> </a:t>
            </a:r>
            <a:r>
              <a:rPr dirty="0" sz="1400"/>
              <a:t>AND</a:t>
            </a:r>
            <a:r>
              <a:rPr dirty="0" sz="1400" spc="-85"/>
              <a:t> </a:t>
            </a:r>
            <a:r>
              <a:rPr dirty="0" sz="1400"/>
              <a:t>AN</a:t>
            </a:r>
            <a:r>
              <a:rPr dirty="0" sz="1400" spc="-70"/>
              <a:t> </a:t>
            </a:r>
            <a:r>
              <a:rPr dirty="0" sz="1400" spc="-10"/>
              <a:t>INTEGRATED</a:t>
            </a:r>
            <a:r>
              <a:rPr dirty="0" sz="1400" spc="-85"/>
              <a:t> </a:t>
            </a:r>
            <a:r>
              <a:rPr dirty="0" sz="1400"/>
              <a:t>MANAGEMENT</a:t>
            </a:r>
            <a:r>
              <a:rPr dirty="0" sz="1400" spc="-100"/>
              <a:t> </a:t>
            </a:r>
            <a:r>
              <a:rPr dirty="0" sz="1400" spc="-10"/>
              <a:t>SYSTEM</a:t>
            </a:r>
            <a:endParaRPr sz="1400"/>
          </a:p>
        </p:txBody>
      </p:sp>
      <p:sp>
        <p:nvSpPr>
          <p:cNvPr id="5" name="object 5" descr=""/>
          <p:cNvSpPr txBox="1"/>
          <p:nvPr/>
        </p:nvSpPr>
        <p:spPr>
          <a:xfrm>
            <a:off x="1476247" y="4395317"/>
            <a:ext cx="27203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55" b="1" i="1">
                <a:solidFill>
                  <a:srgbClr val="172134"/>
                </a:solidFill>
                <a:latin typeface="Arial"/>
                <a:cs typeface="Arial"/>
              </a:rPr>
              <a:t>BPS-</a:t>
            </a:r>
            <a:r>
              <a:rPr dirty="0" sz="1400" spc="-75" b="1" i="1">
                <a:solidFill>
                  <a:srgbClr val="172134"/>
                </a:solidFill>
                <a:latin typeface="Arial"/>
                <a:cs typeface="Arial"/>
              </a:rPr>
              <a:t>Statistics</a:t>
            </a:r>
            <a:r>
              <a:rPr dirty="0" sz="1400" spc="-1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65" b="1" i="1">
                <a:solidFill>
                  <a:srgbClr val="172134"/>
                </a:solidFill>
                <a:latin typeface="Arial"/>
                <a:cs typeface="Arial"/>
              </a:rPr>
              <a:t>Indonesia</a:t>
            </a:r>
            <a:r>
              <a:rPr dirty="0" sz="1400" spc="-40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120" b="1" i="1">
                <a:solidFill>
                  <a:srgbClr val="172134"/>
                </a:solidFill>
                <a:latin typeface="Arial"/>
                <a:cs typeface="Arial"/>
              </a:rPr>
              <a:t>is</a:t>
            </a:r>
            <a:r>
              <a:rPr dirty="0" sz="1400" spc="-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50" b="1" i="1">
                <a:solidFill>
                  <a:srgbClr val="172134"/>
                </a:solidFill>
                <a:latin typeface="Arial"/>
                <a:cs typeface="Arial"/>
              </a:rPr>
              <a:t>strongly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222750" y="4420349"/>
            <a:ext cx="3472179" cy="204470"/>
          </a:xfrm>
          <a:prstGeom prst="rect">
            <a:avLst/>
          </a:prstGeom>
          <a:solidFill>
            <a:srgbClr val="FFFFCC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85"/>
              </a:lnSpc>
            </a:pPr>
            <a:r>
              <a:rPr dirty="0" sz="1400" spc="-50" b="1" i="1">
                <a:solidFill>
                  <a:srgbClr val="172134"/>
                </a:solidFill>
                <a:latin typeface="Arial"/>
                <a:cs typeface="Arial"/>
              </a:rPr>
              <a:t>committed</a:t>
            </a:r>
            <a:r>
              <a:rPr dirty="0" sz="1400" spc="-6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b="1" i="1">
                <a:solidFill>
                  <a:srgbClr val="172134"/>
                </a:solidFill>
                <a:latin typeface="Arial"/>
                <a:cs typeface="Arial"/>
              </a:rPr>
              <a:t>to</a:t>
            </a:r>
            <a:r>
              <a:rPr dirty="0" sz="1400" spc="-2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45" b="1" i="1">
                <a:solidFill>
                  <a:srgbClr val="172134"/>
                </a:solidFill>
                <a:latin typeface="Arial"/>
                <a:cs typeface="Arial"/>
              </a:rPr>
              <a:t>maintaining</a:t>
            </a:r>
            <a:r>
              <a:rPr dirty="0" sz="1400" spc="-6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20" b="1" i="1">
                <a:solidFill>
                  <a:srgbClr val="172134"/>
                </a:solidFill>
                <a:latin typeface="Arial"/>
                <a:cs typeface="Arial"/>
              </a:rPr>
              <a:t>data</a:t>
            </a:r>
            <a:r>
              <a:rPr dirty="0" sz="1400" spc="-3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70" b="1" i="1">
                <a:solidFill>
                  <a:srgbClr val="172134"/>
                </a:solidFill>
                <a:latin typeface="Arial"/>
                <a:cs typeface="Arial"/>
              </a:rPr>
              <a:t>security</a:t>
            </a:r>
            <a:r>
              <a:rPr dirty="0" sz="1400" spc="-5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25" b="1" i="1">
                <a:solidFill>
                  <a:srgbClr val="172134"/>
                </a:solidFill>
                <a:latin typeface="Arial"/>
                <a:cs typeface="Arial"/>
              </a:rPr>
              <a:t>and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055622" y="4633709"/>
            <a:ext cx="1946275" cy="204470"/>
          </a:xfrm>
          <a:prstGeom prst="rect">
            <a:avLst/>
          </a:prstGeom>
          <a:solidFill>
            <a:srgbClr val="FFFFCC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85"/>
              </a:lnSpc>
            </a:pPr>
            <a:r>
              <a:rPr dirty="0" sz="1400" spc="-55" b="1" i="1">
                <a:solidFill>
                  <a:srgbClr val="172134"/>
                </a:solidFill>
                <a:latin typeface="Arial"/>
                <a:cs typeface="Arial"/>
              </a:rPr>
              <a:t>personal</a:t>
            </a:r>
            <a:r>
              <a:rPr dirty="0" sz="1400" spc="-6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25" b="1" i="1">
                <a:solidFill>
                  <a:srgbClr val="172134"/>
                </a:solidFill>
                <a:latin typeface="Arial"/>
                <a:cs typeface="Arial"/>
              </a:rPr>
              <a:t>data</a:t>
            </a:r>
            <a:r>
              <a:rPr dirty="0" sz="1400" spc="-50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40" b="1" i="1">
                <a:solidFill>
                  <a:srgbClr val="172134"/>
                </a:solidFill>
                <a:latin typeface="Arial"/>
                <a:cs typeface="Arial"/>
              </a:rPr>
              <a:t>protection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027678" y="4608677"/>
            <a:ext cx="30714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40" b="1" i="1">
                <a:solidFill>
                  <a:srgbClr val="172134"/>
                </a:solidFill>
                <a:latin typeface="Arial"/>
                <a:cs typeface="Arial"/>
              </a:rPr>
              <a:t>for</a:t>
            </a:r>
            <a:r>
              <a:rPr dirty="0" sz="1400" spc="-4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b="1" i="1">
                <a:solidFill>
                  <a:srgbClr val="172134"/>
                </a:solidFill>
                <a:latin typeface="Arial"/>
                <a:cs typeface="Arial"/>
              </a:rPr>
              <a:t>all</a:t>
            </a:r>
            <a:r>
              <a:rPr dirty="0" sz="1400" spc="-4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25" b="1" i="1">
                <a:solidFill>
                  <a:srgbClr val="172134"/>
                </a:solidFill>
                <a:latin typeface="Arial"/>
                <a:cs typeface="Arial"/>
              </a:rPr>
              <a:t>data</a:t>
            </a:r>
            <a:r>
              <a:rPr dirty="0" sz="1400" spc="-50" b="1" i="1">
                <a:solidFill>
                  <a:srgbClr val="172134"/>
                </a:solidFill>
                <a:latin typeface="Arial"/>
                <a:cs typeface="Arial"/>
              </a:rPr>
              <a:t> managed</a:t>
            </a:r>
            <a:r>
              <a:rPr dirty="0" sz="1400" spc="-70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90" b="1" i="1">
                <a:solidFill>
                  <a:srgbClr val="172134"/>
                </a:solidFill>
                <a:latin typeface="Arial"/>
                <a:cs typeface="Arial"/>
              </a:rPr>
              <a:t>by</a:t>
            </a:r>
            <a:r>
              <a:rPr dirty="0" sz="1400" spc="-40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20" b="1" i="1">
                <a:solidFill>
                  <a:srgbClr val="172134"/>
                </a:solidFill>
                <a:latin typeface="Arial"/>
                <a:cs typeface="Arial"/>
              </a:rPr>
              <a:t>the</a:t>
            </a:r>
            <a:r>
              <a:rPr dirty="0" sz="1400" spc="-50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40" b="1" i="1">
                <a:solidFill>
                  <a:srgbClr val="172134"/>
                </a:solidFill>
                <a:latin typeface="Arial"/>
                <a:cs typeface="Arial"/>
              </a:rPr>
              <a:t>institution.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392988" y="1159891"/>
            <a:ext cx="3531235" cy="2997835"/>
            <a:chOff x="392988" y="1159891"/>
            <a:chExt cx="3531235" cy="2997835"/>
          </a:xfrm>
        </p:grpSpPr>
        <p:sp>
          <p:nvSpPr>
            <p:cNvPr id="10" name="object 10" descr=""/>
            <p:cNvSpPr/>
            <p:nvPr/>
          </p:nvSpPr>
          <p:spPr>
            <a:xfrm>
              <a:off x="1347977" y="1256284"/>
              <a:ext cx="2576195" cy="2901315"/>
            </a:xfrm>
            <a:custGeom>
              <a:avLst/>
              <a:gdLst/>
              <a:ahLst/>
              <a:cxnLst/>
              <a:rect l="l" t="t" r="r" b="b"/>
              <a:pathLst>
                <a:path w="2576195" h="2901315">
                  <a:moveTo>
                    <a:pt x="2405380" y="0"/>
                  </a:moveTo>
                  <a:lnTo>
                    <a:pt x="170815" y="0"/>
                  </a:lnTo>
                  <a:lnTo>
                    <a:pt x="125397" y="6100"/>
                  </a:lnTo>
                  <a:lnTo>
                    <a:pt x="84591" y="23316"/>
                  </a:lnTo>
                  <a:lnTo>
                    <a:pt x="50022" y="50022"/>
                  </a:lnTo>
                  <a:lnTo>
                    <a:pt x="23316" y="84591"/>
                  </a:lnTo>
                  <a:lnTo>
                    <a:pt x="6100" y="125397"/>
                  </a:lnTo>
                  <a:lnTo>
                    <a:pt x="0" y="170814"/>
                  </a:lnTo>
                  <a:lnTo>
                    <a:pt x="0" y="2730182"/>
                  </a:lnTo>
                  <a:lnTo>
                    <a:pt x="6100" y="2775572"/>
                  </a:lnTo>
                  <a:lnTo>
                    <a:pt x="23316" y="2816361"/>
                  </a:lnTo>
                  <a:lnTo>
                    <a:pt x="50022" y="2850919"/>
                  </a:lnTo>
                  <a:lnTo>
                    <a:pt x="84591" y="2877620"/>
                  </a:lnTo>
                  <a:lnTo>
                    <a:pt x="125397" y="2894834"/>
                  </a:lnTo>
                  <a:lnTo>
                    <a:pt x="170815" y="2900934"/>
                  </a:lnTo>
                  <a:lnTo>
                    <a:pt x="2405380" y="2900934"/>
                  </a:lnTo>
                  <a:lnTo>
                    <a:pt x="2450797" y="2894834"/>
                  </a:lnTo>
                  <a:lnTo>
                    <a:pt x="2491603" y="2877620"/>
                  </a:lnTo>
                  <a:lnTo>
                    <a:pt x="2526172" y="2850919"/>
                  </a:lnTo>
                  <a:lnTo>
                    <a:pt x="2552878" y="2816361"/>
                  </a:lnTo>
                  <a:lnTo>
                    <a:pt x="2570094" y="2775572"/>
                  </a:lnTo>
                  <a:lnTo>
                    <a:pt x="2576195" y="2730182"/>
                  </a:lnTo>
                  <a:lnTo>
                    <a:pt x="2576195" y="170814"/>
                  </a:lnTo>
                  <a:lnTo>
                    <a:pt x="2570094" y="125397"/>
                  </a:lnTo>
                  <a:lnTo>
                    <a:pt x="2552878" y="84591"/>
                  </a:lnTo>
                  <a:lnTo>
                    <a:pt x="2526172" y="50022"/>
                  </a:lnTo>
                  <a:lnTo>
                    <a:pt x="2491603" y="23316"/>
                  </a:lnTo>
                  <a:lnTo>
                    <a:pt x="2450797" y="6100"/>
                  </a:lnTo>
                  <a:lnTo>
                    <a:pt x="2405380" y="0"/>
                  </a:lnTo>
                  <a:close/>
                </a:path>
              </a:pathLst>
            </a:custGeom>
            <a:solidFill>
              <a:srgbClr val="D9DE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252131" y="1166241"/>
              <a:ext cx="2576195" cy="2901315"/>
            </a:xfrm>
            <a:custGeom>
              <a:avLst/>
              <a:gdLst/>
              <a:ahLst/>
              <a:cxnLst/>
              <a:rect l="l" t="t" r="r" b="b"/>
              <a:pathLst>
                <a:path w="2576195" h="2901315">
                  <a:moveTo>
                    <a:pt x="0" y="170814"/>
                  </a:moveTo>
                  <a:lnTo>
                    <a:pt x="6097" y="125397"/>
                  </a:lnTo>
                  <a:lnTo>
                    <a:pt x="23306" y="84591"/>
                  </a:lnTo>
                  <a:lnTo>
                    <a:pt x="50003" y="50022"/>
                  </a:lnTo>
                  <a:lnTo>
                    <a:pt x="84563" y="23316"/>
                  </a:lnTo>
                  <a:lnTo>
                    <a:pt x="125362" y="6100"/>
                  </a:lnTo>
                  <a:lnTo>
                    <a:pt x="170776" y="0"/>
                  </a:lnTo>
                  <a:lnTo>
                    <a:pt x="2405341" y="0"/>
                  </a:lnTo>
                  <a:lnTo>
                    <a:pt x="2450759" y="6100"/>
                  </a:lnTo>
                  <a:lnTo>
                    <a:pt x="2491565" y="23316"/>
                  </a:lnTo>
                  <a:lnTo>
                    <a:pt x="2526134" y="50022"/>
                  </a:lnTo>
                  <a:lnTo>
                    <a:pt x="2552840" y="84591"/>
                  </a:lnTo>
                  <a:lnTo>
                    <a:pt x="2570056" y="125397"/>
                  </a:lnTo>
                  <a:lnTo>
                    <a:pt x="2576156" y="170814"/>
                  </a:lnTo>
                  <a:lnTo>
                    <a:pt x="2576156" y="2730157"/>
                  </a:lnTo>
                  <a:lnTo>
                    <a:pt x="2570056" y="2775546"/>
                  </a:lnTo>
                  <a:lnTo>
                    <a:pt x="2552840" y="2816332"/>
                  </a:lnTo>
                  <a:lnTo>
                    <a:pt x="2526134" y="2850888"/>
                  </a:lnTo>
                  <a:lnTo>
                    <a:pt x="2491565" y="2877585"/>
                  </a:lnTo>
                  <a:lnTo>
                    <a:pt x="2450759" y="2894797"/>
                  </a:lnTo>
                  <a:lnTo>
                    <a:pt x="2405341" y="2900895"/>
                  </a:lnTo>
                  <a:lnTo>
                    <a:pt x="170776" y="2900895"/>
                  </a:lnTo>
                  <a:lnTo>
                    <a:pt x="125362" y="2894797"/>
                  </a:lnTo>
                  <a:lnTo>
                    <a:pt x="84563" y="2877585"/>
                  </a:lnTo>
                  <a:lnTo>
                    <a:pt x="50003" y="2850888"/>
                  </a:lnTo>
                  <a:lnTo>
                    <a:pt x="23306" y="2816332"/>
                  </a:lnTo>
                  <a:lnTo>
                    <a:pt x="6097" y="2775546"/>
                  </a:lnTo>
                  <a:lnTo>
                    <a:pt x="0" y="2730157"/>
                  </a:lnTo>
                  <a:lnTo>
                    <a:pt x="0" y="170814"/>
                  </a:lnTo>
                  <a:close/>
                </a:path>
              </a:pathLst>
            </a:custGeom>
            <a:ln w="1270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2988" y="1513395"/>
              <a:ext cx="1708912" cy="2373756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2243073" y="1409319"/>
            <a:ext cx="843280" cy="204470"/>
          </a:xfrm>
          <a:prstGeom prst="rect">
            <a:avLst/>
          </a:prstGeom>
          <a:solidFill>
            <a:srgbClr val="4D6DAD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80"/>
              </a:lnSpc>
            </a:pPr>
            <a:r>
              <a:rPr dirty="0" sz="1400" spc="-100" b="1">
                <a:solidFill>
                  <a:srgbClr val="FFFFFF"/>
                </a:solidFill>
                <a:latin typeface="Arial"/>
                <a:cs typeface="Arial"/>
              </a:rPr>
              <a:t>Since</a:t>
            </a:r>
            <a:r>
              <a:rPr dirty="0" sz="14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25" b="1">
                <a:solidFill>
                  <a:srgbClr val="FFFFFF"/>
                </a:solidFill>
                <a:latin typeface="Arial"/>
                <a:cs typeface="Arial"/>
              </a:rPr>
              <a:t>2021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073654" y="1383283"/>
            <a:ext cx="6096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65">
                <a:latin typeface="Microsoft Sans Serif"/>
                <a:cs typeface="Microsoft Sans Serif"/>
              </a:rPr>
              <a:t>,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230627" y="1596339"/>
            <a:ext cx="1069975" cy="453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75">
                <a:latin typeface="Microsoft Sans Serif"/>
                <a:cs typeface="Microsoft Sans Serif"/>
              </a:rPr>
              <a:t>BPS</a:t>
            </a:r>
            <a:r>
              <a:rPr dirty="0" sz="1400" spc="-30">
                <a:latin typeface="Microsoft Sans Serif"/>
                <a:cs typeface="Microsoft Sans Serif"/>
              </a:rPr>
              <a:t> </a:t>
            </a:r>
            <a:r>
              <a:rPr dirty="0" sz="1400" spc="-40">
                <a:latin typeface="Microsoft Sans Serif"/>
                <a:cs typeface="Microsoft Sans Serif"/>
              </a:rPr>
              <a:t>has</a:t>
            </a:r>
            <a:r>
              <a:rPr dirty="0" sz="1400" spc="-35">
                <a:latin typeface="Microsoft Sans Serif"/>
                <a:cs typeface="Microsoft Sans Serif"/>
              </a:rPr>
              <a:t> </a:t>
            </a:r>
            <a:r>
              <a:rPr dirty="0" sz="1400" spc="-20">
                <a:latin typeface="Microsoft Sans Serif"/>
                <a:cs typeface="Microsoft Sans Serif"/>
              </a:rPr>
              <a:t>been</a:t>
            </a:r>
            <a:endParaRPr sz="14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400">
                <a:latin typeface="Microsoft Sans Serif"/>
                <a:cs typeface="Microsoft Sans Serif"/>
              </a:rPr>
              <a:t>certified</a:t>
            </a:r>
            <a:r>
              <a:rPr dirty="0" sz="1400" spc="160">
                <a:latin typeface="Microsoft Sans Serif"/>
                <a:cs typeface="Microsoft Sans Serif"/>
              </a:rPr>
              <a:t> </a:t>
            </a:r>
            <a:r>
              <a:rPr dirty="0" sz="1400" spc="-20">
                <a:latin typeface="Microsoft Sans Serif"/>
                <a:cs typeface="Microsoft Sans Serif"/>
              </a:rPr>
              <a:t>with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243073" y="2049398"/>
            <a:ext cx="1248410" cy="204470"/>
          </a:xfrm>
          <a:prstGeom prst="rect">
            <a:avLst/>
          </a:prstGeom>
          <a:solidFill>
            <a:srgbClr val="4D6DAD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80"/>
              </a:lnSpc>
            </a:pPr>
            <a:r>
              <a:rPr dirty="0" sz="1400" spc="-110" b="1">
                <a:solidFill>
                  <a:srgbClr val="FFFFFF"/>
                </a:solidFill>
                <a:latin typeface="Arial"/>
                <a:cs typeface="Arial"/>
              </a:rPr>
              <a:t>ISO</a:t>
            </a:r>
            <a:r>
              <a:rPr dirty="0" sz="1400" spc="-4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27001:2022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2243073" y="2608579"/>
            <a:ext cx="114300" cy="1304925"/>
            <a:chOff x="2243073" y="2608579"/>
            <a:chExt cx="114300" cy="1304925"/>
          </a:xfrm>
        </p:grpSpPr>
        <p:pic>
          <p:nvPicPr>
            <p:cNvPr id="18" name="object 1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3073" y="2608579"/>
              <a:ext cx="114300" cy="115824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3073" y="2806699"/>
              <a:ext cx="114300" cy="115824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3073" y="3401059"/>
              <a:ext cx="114300" cy="115824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3073" y="3797350"/>
              <a:ext cx="114300" cy="115824"/>
            </a:xfrm>
            <a:prstGeom prst="rect">
              <a:avLst/>
            </a:prstGeom>
          </p:spPr>
        </p:pic>
      </p:grpSp>
      <p:sp>
        <p:nvSpPr>
          <p:cNvPr id="22" name="object 22" descr=""/>
          <p:cNvSpPr txBox="1"/>
          <p:nvPr/>
        </p:nvSpPr>
        <p:spPr>
          <a:xfrm>
            <a:off x="2230627" y="2133625"/>
            <a:ext cx="1521460" cy="1824989"/>
          </a:xfrm>
          <a:prstGeom prst="rect">
            <a:avLst/>
          </a:prstGeom>
        </p:spPr>
        <p:txBody>
          <a:bodyPr wrap="square" lIns="0" tIns="1162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dirty="0" sz="1400">
                <a:latin typeface="Microsoft Sans Serif"/>
                <a:cs typeface="Microsoft Sans Serif"/>
              </a:rPr>
              <a:t>for</a:t>
            </a:r>
            <a:r>
              <a:rPr dirty="0" sz="1400" spc="80">
                <a:latin typeface="Microsoft Sans Serif"/>
                <a:cs typeface="Microsoft Sans Serif"/>
              </a:rPr>
              <a:t> </a:t>
            </a:r>
            <a:r>
              <a:rPr dirty="0" sz="1400" spc="-20">
                <a:latin typeface="Microsoft Sans Serif"/>
                <a:cs typeface="Microsoft Sans Serif"/>
              </a:rPr>
              <a:t>its:</a:t>
            </a:r>
            <a:endParaRPr sz="1400">
              <a:latin typeface="Microsoft Sans Serif"/>
              <a:cs typeface="Microsoft Sans Serif"/>
            </a:endParaRPr>
          </a:p>
          <a:p>
            <a:pPr marL="238125" marR="5080">
              <a:lnSpc>
                <a:spcPct val="100000"/>
              </a:lnSpc>
              <a:spcBef>
                <a:spcPts val="750"/>
              </a:spcBef>
            </a:pPr>
            <a:r>
              <a:rPr dirty="0" sz="1300">
                <a:latin typeface="Microsoft Sans Serif"/>
                <a:cs typeface="Microsoft Sans Serif"/>
              </a:rPr>
              <a:t>Data</a:t>
            </a:r>
            <a:r>
              <a:rPr dirty="0" sz="1300" spc="-45">
                <a:latin typeface="Microsoft Sans Serif"/>
                <a:cs typeface="Microsoft Sans Serif"/>
              </a:rPr>
              <a:t> </a:t>
            </a:r>
            <a:r>
              <a:rPr dirty="0" sz="1300" spc="-10">
                <a:latin typeface="Microsoft Sans Serif"/>
                <a:cs typeface="Microsoft Sans Serif"/>
              </a:rPr>
              <a:t>Center</a:t>
            </a:r>
            <a:r>
              <a:rPr dirty="0" sz="1300" spc="-45">
                <a:latin typeface="Microsoft Sans Serif"/>
                <a:cs typeface="Microsoft Sans Serif"/>
              </a:rPr>
              <a:t> </a:t>
            </a:r>
            <a:r>
              <a:rPr dirty="0" sz="1300" spc="-80">
                <a:latin typeface="Microsoft Sans Serif"/>
                <a:cs typeface="Microsoft Sans Serif"/>
              </a:rPr>
              <a:t>(DC), </a:t>
            </a:r>
            <a:r>
              <a:rPr dirty="0" sz="1300" spc="-10">
                <a:latin typeface="Microsoft Sans Serif"/>
                <a:cs typeface="Microsoft Sans Serif"/>
              </a:rPr>
              <a:t>Disaster </a:t>
            </a:r>
            <a:r>
              <a:rPr dirty="0" sz="1300" spc="-35">
                <a:latin typeface="Microsoft Sans Serif"/>
                <a:cs typeface="Microsoft Sans Serif"/>
              </a:rPr>
              <a:t>Recovery</a:t>
            </a:r>
            <a:r>
              <a:rPr dirty="0" sz="1300" spc="-20">
                <a:latin typeface="Microsoft Sans Serif"/>
                <a:cs typeface="Microsoft Sans Serif"/>
              </a:rPr>
              <a:t> </a:t>
            </a:r>
            <a:r>
              <a:rPr dirty="0" sz="1300" spc="-10">
                <a:latin typeface="Microsoft Sans Serif"/>
                <a:cs typeface="Microsoft Sans Serif"/>
              </a:rPr>
              <a:t>Center (DRC),</a:t>
            </a:r>
            <a:endParaRPr sz="1300">
              <a:latin typeface="Microsoft Sans Serif"/>
              <a:cs typeface="Microsoft Sans Serif"/>
            </a:endParaRPr>
          </a:p>
          <a:p>
            <a:pPr marL="238125" marR="102870">
              <a:lnSpc>
                <a:spcPct val="100000"/>
              </a:lnSpc>
            </a:pPr>
            <a:r>
              <a:rPr dirty="0" sz="1300">
                <a:latin typeface="Microsoft Sans Serif"/>
                <a:cs typeface="Microsoft Sans Serif"/>
              </a:rPr>
              <a:t>Population</a:t>
            </a:r>
            <a:r>
              <a:rPr dirty="0" sz="1300" spc="40">
                <a:latin typeface="Microsoft Sans Serif"/>
                <a:cs typeface="Microsoft Sans Serif"/>
              </a:rPr>
              <a:t> </a:t>
            </a:r>
            <a:r>
              <a:rPr dirty="0" sz="1300" spc="-25">
                <a:latin typeface="Microsoft Sans Serif"/>
                <a:cs typeface="Microsoft Sans Serif"/>
              </a:rPr>
              <a:t>Web </a:t>
            </a:r>
            <a:r>
              <a:rPr dirty="0" sz="1300" spc="-55">
                <a:latin typeface="Microsoft Sans Serif"/>
                <a:cs typeface="Microsoft Sans Serif"/>
              </a:rPr>
              <a:t>Services,</a:t>
            </a:r>
            <a:r>
              <a:rPr dirty="0" sz="1300" spc="-30">
                <a:latin typeface="Microsoft Sans Serif"/>
                <a:cs typeface="Microsoft Sans Serif"/>
              </a:rPr>
              <a:t> </a:t>
            </a:r>
            <a:r>
              <a:rPr dirty="0" sz="1300" spc="-25">
                <a:latin typeface="Microsoft Sans Serif"/>
                <a:cs typeface="Microsoft Sans Serif"/>
              </a:rPr>
              <a:t>and </a:t>
            </a:r>
            <a:r>
              <a:rPr dirty="0" sz="1300" spc="-95">
                <a:latin typeface="Microsoft Sans Serif"/>
                <a:cs typeface="Microsoft Sans Serif"/>
              </a:rPr>
              <a:t>FASIH</a:t>
            </a:r>
            <a:r>
              <a:rPr dirty="0" sz="1300" spc="10">
                <a:latin typeface="Microsoft Sans Serif"/>
                <a:cs typeface="Microsoft Sans Serif"/>
              </a:rPr>
              <a:t> </a:t>
            </a:r>
            <a:r>
              <a:rPr dirty="0" sz="1300" spc="-10">
                <a:latin typeface="Microsoft Sans Serif"/>
                <a:cs typeface="Microsoft Sans Serif"/>
              </a:rPr>
              <a:t>systems</a:t>
            </a:r>
            <a:endParaRPr sz="1300">
              <a:latin typeface="Microsoft Sans Serif"/>
              <a:cs typeface="Microsoft Sans Serif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4121277" y="1114678"/>
            <a:ext cx="4501515" cy="3088005"/>
            <a:chOff x="4121277" y="1114678"/>
            <a:chExt cx="4501515" cy="3088005"/>
          </a:xfrm>
        </p:grpSpPr>
        <p:sp>
          <p:nvSpPr>
            <p:cNvPr id="24" name="object 24" descr=""/>
            <p:cNvSpPr/>
            <p:nvPr/>
          </p:nvSpPr>
          <p:spPr>
            <a:xfrm>
              <a:off x="5247386" y="1211198"/>
              <a:ext cx="3375660" cy="2991485"/>
            </a:xfrm>
            <a:custGeom>
              <a:avLst/>
              <a:gdLst/>
              <a:ahLst/>
              <a:cxnLst/>
              <a:rect l="l" t="t" r="r" b="b"/>
              <a:pathLst>
                <a:path w="3375659" h="2991485">
                  <a:moveTo>
                    <a:pt x="3177159" y="0"/>
                  </a:moveTo>
                  <a:lnTo>
                    <a:pt x="198247" y="0"/>
                  </a:lnTo>
                  <a:lnTo>
                    <a:pt x="152795" y="5229"/>
                  </a:lnTo>
                  <a:lnTo>
                    <a:pt x="111069" y="20130"/>
                  </a:lnTo>
                  <a:lnTo>
                    <a:pt x="74259" y="43517"/>
                  </a:lnTo>
                  <a:lnTo>
                    <a:pt x="43557" y="74206"/>
                  </a:lnTo>
                  <a:lnTo>
                    <a:pt x="20152" y="111013"/>
                  </a:lnTo>
                  <a:lnTo>
                    <a:pt x="5236" y="152755"/>
                  </a:lnTo>
                  <a:lnTo>
                    <a:pt x="0" y="198247"/>
                  </a:lnTo>
                  <a:lnTo>
                    <a:pt x="0" y="2792653"/>
                  </a:lnTo>
                  <a:lnTo>
                    <a:pt x="5236" y="2838108"/>
                  </a:lnTo>
                  <a:lnTo>
                    <a:pt x="20152" y="2879834"/>
                  </a:lnTo>
                  <a:lnTo>
                    <a:pt x="43557" y="2916641"/>
                  </a:lnTo>
                  <a:lnTo>
                    <a:pt x="74259" y="2947339"/>
                  </a:lnTo>
                  <a:lnTo>
                    <a:pt x="111069" y="2970740"/>
                  </a:lnTo>
                  <a:lnTo>
                    <a:pt x="152795" y="2985652"/>
                  </a:lnTo>
                  <a:lnTo>
                    <a:pt x="198247" y="2990888"/>
                  </a:lnTo>
                  <a:lnTo>
                    <a:pt x="3177159" y="2990888"/>
                  </a:lnTo>
                  <a:lnTo>
                    <a:pt x="3222610" y="2985652"/>
                  </a:lnTo>
                  <a:lnTo>
                    <a:pt x="3264336" y="2970740"/>
                  </a:lnTo>
                  <a:lnTo>
                    <a:pt x="3301146" y="2947339"/>
                  </a:lnTo>
                  <a:lnTo>
                    <a:pt x="3331848" y="2916641"/>
                  </a:lnTo>
                  <a:lnTo>
                    <a:pt x="3355253" y="2879834"/>
                  </a:lnTo>
                  <a:lnTo>
                    <a:pt x="3370169" y="2838108"/>
                  </a:lnTo>
                  <a:lnTo>
                    <a:pt x="3375406" y="2792653"/>
                  </a:lnTo>
                  <a:lnTo>
                    <a:pt x="3375406" y="198247"/>
                  </a:lnTo>
                  <a:lnTo>
                    <a:pt x="3370169" y="152755"/>
                  </a:lnTo>
                  <a:lnTo>
                    <a:pt x="3355253" y="111013"/>
                  </a:lnTo>
                  <a:lnTo>
                    <a:pt x="3331848" y="74206"/>
                  </a:lnTo>
                  <a:lnTo>
                    <a:pt x="3301146" y="43517"/>
                  </a:lnTo>
                  <a:lnTo>
                    <a:pt x="3264336" y="20130"/>
                  </a:lnTo>
                  <a:lnTo>
                    <a:pt x="3222610" y="5229"/>
                  </a:lnTo>
                  <a:lnTo>
                    <a:pt x="3177159" y="0"/>
                  </a:lnTo>
                  <a:close/>
                </a:path>
              </a:pathLst>
            </a:custGeom>
            <a:solidFill>
              <a:srgbClr val="D9DE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151501" y="1121028"/>
              <a:ext cx="3375660" cy="2991485"/>
            </a:xfrm>
            <a:custGeom>
              <a:avLst/>
              <a:gdLst/>
              <a:ahLst/>
              <a:cxnLst/>
              <a:rect l="l" t="t" r="r" b="b"/>
              <a:pathLst>
                <a:path w="3375659" h="2991485">
                  <a:moveTo>
                    <a:pt x="0" y="198247"/>
                  </a:moveTo>
                  <a:lnTo>
                    <a:pt x="5236" y="152795"/>
                  </a:lnTo>
                  <a:lnTo>
                    <a:pt x="20152" y="111069"/>
                  </a:lnTo>
                  <a:lnTo>
                    <a:pt x="43557" y="74259"/>
                  </a:lnTo>
                  <a:lnTo>
                    <a:pt x="74259" y="43557"/>
                  </a:lnTo>
                  <a:lnTo>
                    <a:pt x="111069" y="20152"/>
                  </a:lnTo>
                  <a:lnTo>
                    <a:pt x="152795" y="5236"/>
                  </a:lnTo>
                  <a:lnTo>
                    <a:pt x="198247" y="0"/>
                  </a:lnTo>
                  <a:lnTo>
                    <a:pt x="3177158" y="0"/>
                  </a:lnTo>
                  <a:lnTo>
                    <a:pt x="3222610" y="5236"/>
                  </a:lnTo>
                  <a:lnTo>
                    <a:pt x="3264336" y="20152"/>
                  </a:lnTo>
                  <a:lnTo>
                    <a:pt x="3301146" y="43557"/>
                  </a:lnTo>
                  <a:lnTo>
                    <a:pt x="3331848" y="74259"/>
                  </a:lnTo>
                  <a:lnTo>
                    <a:pt x="3355253" y="111069"/>
                  </a:lnTo>
                  <a:lnTo>
                    <a:pt x="3370169" y="152795"/>
                  </a:lnTo>
                  <a:lnTo>
                    <a:pt x="3375405" y="198247"/>
                  </a:lnTo>
                  <a:lnTo>
                    <a:pt x="3375405" y="2792742"/>
                  </a:lnTo>
                  <a:lnTo>
                    <a:pt x="3370169" y="2838198"/>
                  </a:lnTo>
                  <a:lnTo>
                    <a:pt x="3355253" y="2879925"/>
                  </a:lnTo>
                  <a:lnTo>
                    <a:pt x="3331848" y="2916735"/>
                  </a:lnTo>
                  <a:lnTo>
                    <a:pt x="3301146" y="2947436"/>
                  </a:lnTo>
                  <a:lnTo>
                    <a:pt x="3264336" y="2970839"/>
                  </a:lnTo>
                  <a:lnTo>
                    <a:pt x="3222610" y="2985753"/>
                  </a:lnTo>
                  <a:lnTo>
                    <a:pt x="3177158" y="2990989"/>
                  </a:lnTo>
                  <a:lnTo>
                    <a:pt x="198247" y="2990989"/>
                  </a:lnTo>
                  <a:lnTo>
                    <a:pt x="152795" y="2985753"/>
                  </a:lnTo>
                  <a:lnTo>
                    <a:pt x="111069" y="2970839"/>
                  </a:lnTo>
                  <a:lnTo>
                    <a:pt x="74259" y="2947436"/>
                  </a:lnTo>
                  <a:lnTo>
                    <a:pt x="43557" y="2916735"/>
                  </a:lnTo>
                  <a:lnTo>
                    <a:pt x="20152" y="2879925"/>
                  </a:lnTo>
                  <a:lnTo>
                    <a:pt x="5236" y="2838198"/>
                  </a:lnTo>
                  <a:lnTo>
                    <a:pt x="0" y="2792742"/>
                  </a:lnTo>
                  <a:lnTo>
                    <a:pt x="0" y="198247"/>
                  </a:lnTo>
                  <a:close/>
                </a:path>
              </a:pathLst>
            </a:custGeom>
            <a:ln w="1270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21277" y="1892172"/>
              <a:ext cx="1370202" cy="1694814"/>
            </a:xfrm>
            <a:prstGeom prst="rect">
              <a:avLst/>
            </a:prstGeom>
          </p:spPr>
        </p:pic>
      </p:grpSp>
      <p:grpSp>
        <p:nvGrpSpPr>
          <p:cNvPr id="27" name="object 27" descr=""/>
          <p:cNvGrpSpPr/>
          <p:nvPr/>
        </p:nvGrpSpPr>
        <p:grpSpPr>
          <a:xfrm>
            <a:off x="3411194" y="1138558"/>
            <a:ext cx="542290" cy="548005"/>
            <a:chOff x="3411194" y="1138558"/>
            <a:chExt cx="542290" cy="548005"/>
          </a:xfrm>
        </p:grpSpPr>
        <p:pic>
          <p:nvPicPr>
            <p:cNvPr id="28" name="object 2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33005" y="1521579"/>
              <a:ext cx="120088" cy="164566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11194" y="1138558"/>
              <a:ext cx="164296" cy="121361"/>
            </a:xfrm>
            <a:prstGeom prst="rect">
              <a:avLst/>
            </a:prstGeom>
          </p:spPr>
        </p:pic>
        <p:sp>
          <p:nvSpPr>
            <p:cNvPr id="30" name="object 30" descr=""/>
            <p:cNvSpPr/>
            <p:nvPr/>
          </p:nvSpPr>
          <p:spPr>
            <a:xfrm>
              <a:off x="3520725" y="1138558"/>
              <a:ext cx="432434" cy="437515"/>
            </a:xfrm>
            <a:custGeom>
              <a:avLst/>
              <a:gdLst/>
              <a:ahLst/>
              <a:cxnLst/>
              <a:rect l="l" t="t" r="r" b="b"/>
              <a:pathLst>
                <a:path w="432435" h="437515">
                  <a:moveTo>
                    <a:pt x="192161" y="0"/>
                  </a:moveTo>
                  <a:lnTo>
                    <a:pt x="0" y="0"/>
                  </a:lnTo>
                  <a:lnTo>
                    <a:pt x="0" y="194179"/>
                  </a:lnTo>
                  <a:lnTo>
                    <a:pt x="4882" y="243076"/>
                  </a:lnTo>
                  <a:lnTo>
                    <a:pt x="18886" y="288628"/>
                  </a:lnTo>
                  <a:lnTo>
                    <a:pt x="41041" y="329856"/>
                  </a:lnTo>
                  <a:lnTo>
                    <a:pt x="70380" y="365782"/>
                  </a:lnTo>
                  <a:lnTo>
                    <a:pt x="105934" y="395428"/>
                  </a:lnTo>
                  <a:lnTo>
                    <a:pt x="146734" y="417814"/>
                  </a:lnTo>
                  <a:lnTo>
                    <a:pt x="191814" y="431963"/>
                  </a:lnTo>
                  <a:lnTo>
                    <a:pt x="240203" y="436897"/>
                  </a:lnTo>
                  <a:lnTo>
                    <a:pt x="432368" y="436899"/>
                  </a:lnTo>
                  <a:lnTo>
                    <a:pt x="432368" y="242723"/>
                  </a:lnTo>
                  <a:lnTo>
                    <a:pt x="427485" y="193826"/>
                  </a:lnTo>
                  <a:lnTo>
                    <a:pt x="413481" y="148274"/>
                  </a:lnTo>
                  <a:lnTo>
                    <a:pt x="391325" y="107045"/>
                  </a:lnTo>
                  <a:lnTo>
                    <a:pt x="361985" y="71118"/>
                  </a:lnTo>
                  <a:lnTo>
                    <a:pt x="326430" y="41472"/>
                  </a:lnTo>
                  <a:lnTo>
                    <a:pt x="285629" y="19084"/>
                  </a:lnTo>
                  <a:lnTo>
                    <a:pt x="240549" y="4934"/>
                  </a:lnTo>
                  <a:lnTo>
                    <a:pt x="192161" y="0"/>
                  </a:lnTo>
                  <a:close/>
                </a:path>
              </a:pathLst>
            </a:custGeom>
            <a:solidFill>
              <a:srgbClr val="FEBB0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5592571" y="1386586"/>
            <a:ext cx="2683510" cy="6661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latin typeface="Microsoft Sans Serif"/>
                <a:cs typeface="Microsoft Sans Serif"/>
              </a:rPr>
              <a:t>In</a:t>
            </a:r>
            <a:r>
              <a:rPr dirty="0" sz="1400" spc="-10">
                <a:latin typeface="Microsoft Sans Serif"/>
                <a:cs typeface="Microsoft Sans Serif"/>
              </a:rPr>
              <a:t> </a:t>
            </a:r>
            <a:r>
              <a:rPr dirty="0" sz="1400" spc="-50">
                <a:latin typeface="Microsoft Sans Serif"/>
                <a:cs typeface="Microsoft Sans Serif"/>
              </a:rPr>
              <a:t>2024,</a:t>
            </a:r>
            <a:r>
              <a:rPr dirty="0" sz="1400" spc="-40">
                <a:latin typeface="Microsoft Sans Serif"/>
                <a:cs typeface="Microsoft Sans Serif"/>
              </a:rPr>
              <a:t> </a:t>
            </a:r>
            <a:r>
              <a:rPr dirty="0" sz="1400" spc="-135">
                <a:latin typeface="Microsoft Sans Serif"/>
                <a:cs typeface="Microsoft Sans Serif"/>
              </a:rPr>
              <a:t>BPS-</a:t>
            </a:r>
            <a:r>
              <a:rPr dirty="0" sz="1400" spc="-140">
                <a:latin typeface="Microsoft Sans Serif"/>
                <a:cs typeface="Microsoft Sans Serif"/>
              </a:rPr>
              <a:t>CSIRT</a:t>
            </a:r>
            <a:r>
              <a:rPr dirty="0" sz="1400" spc="-30">
                <a:latin typeface="Microsoft Sans Serif"/>
                <a:cs typeface="Microsoft Sans Serif"/>
              </a:rPr>
              <a:t> </a:t>
            </a:r>
            <a:r>
              <a:rPr dirty="0" sz="1400" spc="-65" b="1">
                <a:latin typeface="Arial"/>
                <a:cs typeface="Arial"/>
              </a:rPr>
              <a:t>won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55" b="1">
                <a:latin typeface="Arial"/>
                <a:cs typeface="Arial"/>
              </a:rPr>
              <a:t>first</a:t>
            </a:r>
            <a:r>
              <a:rPr dirty="0" sz="1400" spc="-35" b="1">
                <a:latin typeface="Arial"/>
                <a:cs typeface="Arial"/>
              </a:rPr>
              <a:t> </a:t>
            </a:r>
            <a:r>
              <a:rPr dirty="0" sz="1400" spc="-10" b="1">
                <a:latin typeface="Arial"/>
                <a:cs typeface="Arial"/>
              </a:rPr>
              <a:t>place</a:t>
            </a:r>
            <a:endParaRPr sz="1400">
              <a:latin typeface="Arial"/>
              <a:cs typeface="Arial"/>
            </a:endParaRPr>
          </a:p>
          <a:p>
            <a:pPr marL="12700" marR="265430">
              <a:lnSpc>
                <a:spcPct val="100000"/>
              </a:lnSpc>
            </a:pPr>
            <a:r>
              <a:rPr dirty="0" sz="1400">
                <a:latin typeface="Microsoft Sans Serif"/>
                <a:cs typeface="Microsoft Sans Serif"/>
              </a:rPr>
              <a:t>in</a:t>
            </a:r>
            <a:r>
              <a:rPr dirty="0" sz="1400" spc="4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the</a:t>
            </a:r>
            <a:r>
              <a:rPr dirty="0" sz="1400" spc="30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National</a:t>
            </a:r>
            <a:r>
              <a:rPr dirty="0" sz="1400" spc="15">
                <a:latin typeface="Microsoft Sans Serif"/>
                <a:cs typeface="Microsoft Sans Serif"/>
              </a:rPr>
              <a:t> </a:t>
            </a:r>
            <a:r>
              <a:rPr dirty="0" sz="1400" spc="-25">
                <a:latin typeface="Microsoft Sans Serif"/>
                <a:cs typeface="Microsoft Sans Serif"/>
              </a:rPr>
              <a:t>Cyber</a:t>
            </a:r>
            <a:r>
              <a:rPr dirty="0" sz="1400" spc="35">
                <a:latin typeface="Microsoft Sans Serif"/>
                <a:cs typeface="Microsoft Sans Serif"/>
              </a:rPr>
              <a:t> </a:t>
            </a:r>
            <a:r>
              <a:rPr dirty="0" sz="1400" spc="-45">
                <a:latin typeface="Microsoft Sans Serif"/>
                <a:cs typeface="Microsoft Sans Serif"/>
              </a:rPr>
              <a:t>Exercise. </a:t>
            </a:r>
            <a:r>
              <a:rPr dirty="0" sz="1400" spc="-20">
                <a:latin typeface="Microsoft Sans Serif"/>
                <a:cs typeface="Microsoft Sans Serif"/>
              </a:rPr>
              <a:t>BPS: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5582920" y="2221357"/>
            <a:ext cx="2630805" cy="1057910"/>
            <a:chOff x="5582920" y="2221357"/>
            <a:chExt cx="2630805" cy="1057910"/>
          </a:xfrm>
        </p:grpSpPr>
        <p:sp>
          <p:nvSpPr>
            <p:cNvPr id="33" name="object 33" descr=""/>
            <p:cNvSpPr/>
            <p:nvPr/>
          </p:nvSpPr>
          <p:spPr>
            <a:xfrm>
              <a:off x="5808472" y="2221369"/>
              <a:ext cx="2405380" cy="1057910"/>
            </a:xfrm>
            <a:custGeom>
              <a:avLst/>
              <a:gdLst/>
              <a:ahLst/>
              <a:cxnLst/>
              <a:rect l="l" t="t" r="r" b="b"/>
              <a:pathLst>
                <a:path w="2405379" h="1057910">
                  <a:moveTo>
                    <a:pt x="784847" y="853427"/>
                  </a:moveTo>
                  <a:lnTo>
                    <a:pt x="0" y="853427"/>
                  </a:lnTo>
                  <a:lnTo>
                    <a:pt x="0" y="1057643"/>
                  </a:lnTo>
                  <a:lnTo>
                    <a:pt x="784847" y="1057643"/>
                  </a:lnTo>
                  <a:lnTo>
                    <a:pt x="784847" y="853427"/>
                  </a:lnTo>
                  <a:close/>
                </a:path>
                <a:path w="2405379" h="1057910">
                  <a:moveTo>
                    <a:pt x="2269236" y="213347"/>
                  </a:moveTo>
                  <a:lnTo>
                    <a:pt x="0" y="213347"/>
                  </a:lnTo>
                  <a:lnTo>
                    <a:pt x="0" y="417563"/>
                  </a:lnTo>
                  <a:lnTo>
                    <a:pt x="2269236" y="417563"/>
                  </a:lnTo>
                  <a:lnTo>
                    <a:pt x="2269236" y="213347"/>
                  </a:lnTo>
                  <a:close/>
                </a:path>
                <a:path w="2405379" h="1057910">
                  <a:moveTo>
                    <a:pt x="2302764" y="0"/>
                  </a:moveTo>
                  <a:lnTo>
                    <a:pt x="1331976" y="0"/>
                  </a:lnTo>
                  <a:lnTo>
                    <a:pt x="1331976" y="204203"/>
                  </a:lnTo>
                  <a:lnTo>
                    <a:pt x="2302764" y="204203"/>
                  </a:lnTo>
                  <a:lnTo>
                    <a:pt x="2302764" y="0"/>
                  </a:lnTo>
                  <a:close/>
                </a:path>
                <a:path w="2405379" h="1057910">
                  <a:moveTo>
                    <a:pt x="2404872" y="640067"/>
                  </a:moveTo>
                  <a:lnTo>
                    <a:pt x="736092" y="640067"/>
                  </a:lnTo>
                  <a:lnTo>
                    <a:pt x="736092" y="844283"/>
                  </a:lnTo>
                  <a:lnTo>
                    <a:pt x="2404872" y="844283"/>
                  </a:lnTo>
                  <a:lnTo>
                    <a:pt x="2404872" y="640067"/>
                  </a:lnTo>
                  <a:close/>
                </a:path>
              </a:pathLst>
            </a:custGeom>
            <a:solidFill>
              <a:srgbClr val="4D6DA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2920" y="2262505"/>
              <a:ext cx="114300" cy="124968"/>
            </a:xfrm>
            <a:prstGeom prst="rect">
              <a:avLst/>
            </a:prstGeom>
          </p:spPr>
        </p:pic>
      </p:grpSp>
      <p:sp>
        <p:nvSpPr>
          <p:cNvPr id="35" name="object 35" descr=""/>
          <p:cNvSpPr txBox="1"/>
          <p:nvPr/>
        </p:nvSpPr>
        <p:spPr>
          <a:xfrm>
            <a:off x="5796534" y="2195576"/>
            <a:ext cx="22904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Microsoft Sans Serif"/>
                <a:cs typeface="Microsoft Sans Serif"/>
              </a:rPr>
              <a:t>Implemented</a:t>
            </a:r>
            <a:r>
              <a:rPr dirty="0" sz="1400" spc="3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an</a:t>
            </a:r>
            <a:r>
              <a:rPr dirty="0" sz="1400" spc="35">
                <a:latin typeface="Microsoft Sans Serif"/>
                <a:cs typeface="Microsoft Sans Serif"/>
              </a:rPr>
              <a:t> </a:t>
            </a:r>
            <a:r>
              <a:rPr dirty="0" sz="1400" spc="-30" b="1">
                <a:solidFill>
                  <a:srgbClr val="FFFFFF"/>
                </a:solidFill>
                <a:latin typeface="Arial"/>
                <a:cs typeface="Arial"/>
              </a:rPr>
              <a:t>Information</a:t>
            </a:r>
            <a:endParaRPr sz="14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5796534" y="2408936"/>
            <a:ext cx="22580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75" b="1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r>
              <a:rPr dirty="0" sz="14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45" b="1">
                <a:solidFill>
                  <a:srgbClr val="FFFFFF"/>
                </a:solidFill>
                <a:latin typeface="Arial"/>
                <a:cs typeface="Arial"/>
              </a:rPr>
              <a:t>Management</a:t>
            </a:r>
            <a:r>
              <a:rPr dirty="0" sz="14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40" b="1">
                <a:solidFill>
                  <a:srgbClr val="FFFFFF"/>
                </a:solidFill>
                <a:latin typeface="Arial"/>
                <a:cs typeface="Arial"/>
              </a:rPr>
              <a:t>Policy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796534" y="2621991"/>
            <a:ext cx="2367915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40">
                <a:latin typeface="Microsoft Sans Serif"/>
                <a:cs typeface="Microsoft Sans Serif"/>
              </a:rPr>
              <a:t>(BPS</a:t>
            </a:r>
            <a:r>
              <a:rPr dirty="0" sz="1400" spc="-2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Regulation</a:t>
            </a:r>
            <a:r>
              <a:rPr dirty="0" sz="1400" spc="-55">
                <a:latin typeface="Microsoft Sans Serif"/>
                <a:cs typeface="Microsoft Sans Serif"/>
              </a:rPr>
              <a:t> </a:t>
            </a:r>
            <a:r>
              <a:rPr dirty="0" sz="1400" spc="-20">
                <a:latin typeface="Microsoft Sans Serif"/>
                <a:cs typeface="Microsoft Sans Serif"/>
              </a:rPr>
              <a:t>No.</a:t>
            </a:r>
            <a:r>
              <a:rPr dirty="0" sz="1400" spc="-10">
                <a:latin typeface="Microsoft Sans Serif"/>
                <a:cs typeface="Microsoft Sans Serif"/>
              </a:rPr>
              <a:t> 10/2023).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5582920" y="1092838"/>
            <a:ext cx="3065780" cy="1934845"/>
            <a:chOff x="5582920" y="1092838"/>
            <a:chExt cx="3065780" cy="1934845"/>
          </a:xfrm>
        </p:grpSpPr>
        <p:pic>
          <p:nvPicPr>
            <p:cNvPr id="39" name="object 3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82920" y="2902584"/>
              <a:ext cx="114300" cy="124968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28196" y="1475858"/>
              <a:ext cx="120087" cy="164567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106384" y="1092838"/>
              <a:ext cx="164296" cy="121361"/>
            </a:xfrm>
            <a:prstGeom prst="rect">
              <a:avLst/>
            </a:prstGeom>
          </p:spPr>
        </p:pic>
        <p:sp>
          <p:nvSpPr>
            <p:cNvPr id="42" name="object 42" descr=""/>
            <p:cNvSpPr/>
            <p:nvPr/>
          </p:nvSpPr>
          <p:spPr>
            <a:xfrm>
              <a:off x="8215915" y="1092838"/>
              <a:ext cx="432434" cy="437515"/>
            </a:xfrm>
            <a:custGeom>
              <a:avLst/>
              <a:gdLst/>
              <a:ahLst/>
              <a:cxnLst/>
              <a:rect l="l" t="t" r="r" b="b"/>
              <a:pathLst>
                <a:path w="432434" h="437515">
                  <a:moveTo>
                    <a:pt x="192161" y="0"/>
                  </a:moveTo>
                  <a:lnTo>
                    <a:pt x="0" y="0"/>
                  </a:lnTo>
                  <a:lnTo>
                    <a:pt x="0" y="194179"/>
                  </a:lnTo>
                  <a:lnTo>
                    <a:pt x="4882" y="243076"/>
                  </a:lnTo>
                  <a:lnTo>
                    <a:pt x="18885" y="288628"/>
                  </a:lnTo>
                  <a:lnTo>
                    <a:pt x="41040" y="329856"/>
                  </a:lnTo>
                  <a:lnTo>
                    <a:pt x="70379" y="365782"/>
                  </a:lnTo>
                  <a:lnTo>
                    <a:pt x="105933" y="395428"/>
                  </a:lnTo>
                  <a:lnTo>
                    <a:pt x="146734" y="417814"/>
                  </a:lnTo>
                  <a:lnTo>
                    <a:pt x="191814" y="431963"/>
                  </a:lnTo>
                  <a:lnTo>
                    <a:pt x="240203" y="436897"/>
                  </a:lnTo>
                  <a:lnTo>
                    <a:pt x="432367" y="436897"/>
                  </a:lnTo>
                  <a:lnTo>
                    <a:pt x="432367" y="242722"/>
                  </a:lnTo>
                  <a:lnTo>
                    <a:pt x="427484" y="193825"/>
                  </a:lnTo>
                  <a:lnTo>
                    <a:pt x="413481" y="148273"/>
                  </a:lnTo>
                  <a:lnTo>
                    <a:pt x="391325" y="107045"/>
                  </a:lnTo>
                  <a:lnTo>
                    <a:pt x="361985" y="71118"/>
                  </a:lnTo>
                  <a:lnTo>
                    <a:pt x="326430" y="41471"/>
                  </a:lnTo>
                  <a:lnTo>
                    <a:pt x="285629" y="19084"/>
                  </a:lnTo>
                  <a:lnTo>
                    <a:pt x="240549" y="4934"/>
                  </a:lnTo>
                  <a:lnTo>
                    <a:pt x="192161" y="0"/>
                  </a:lnTo>
                  <a:close/>
                </a:path>
              </a:pathLst>
            </a:custGeom>
            <a:solidFill>
              <a:srgbClr val="FEBB0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5796534" y="2835910"/>
            <a:ext cx="239141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45">
                <a:latin typeface="Microsoft Sans Serif"/>
                <a:cs typeface="Microsoft Sans Serif"/>
              </a:rPr>
              <a:t>Assigned</a:t>
            </a:r>
            <a:r>
              <a:rPr dirty="0" sz="1400" spc="-35">
                <a:latin typeface="Microsoft Sans Serif"/>
                <a:cs typeface="Microsoft Sans Serif"/>
              </a:rPr>
              <a:t> </a:t>
            </a:r>
            <a:r>
              <a:rPr dirty="0" sz="1400" spc="-45" b="1">
                <a:solidFill>
                  <a:srgbClr val="FFFFFF"/>
                </a:solidFill>
                <a:latin typeface="Arial"/>
                <a:cs typeface="Arial"/>
              </a:rPr>
              <a:t>dedicated</a:t>
            </a:r>
            <a:r>
              <a:rPr dirty="0" sz="14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45" b="1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dirty="0" sz="1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50" b="1">
                <a:solidFill>
                  <a:srgbClr val="FFFFFF"/>
                </a:solidFill>
                <a:latin typeface="Arial"/>
                <a:cs typeface="Arial"/>
              </a:rPr>
              <a:t>security</a:t>
            </a:r>
            <a:endParaRPr sz="14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44" name="object 44" descr=""/>
          <p:cNvSpPr txBox="1"/>
          <p:nvPr/>
        </p:nvSpPr>
        <p:spPr>
          <a:xfrm>
            <a:off x="5796534" y="3049270"/>
            <a:ext cx="198437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60" b="1">
                <a:solidFill>
                  <a:srgbClr val="FFFFFF"/>
                </a:solidFill>
                <a:latin typeface="Arial"/>
                <a:cs typeface="Arial"/>
              </a:rPr>
              <a:t>personnel</a:t>
            </a:r>
            <a:r>
              <a:rPr dirty="0" sz="1400" spc="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for</a:t>
            </a:r>
            <a:r>
              <a:rPr dirty="0" sz="1400" spc="40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continuous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796534" y="3262629"/>
            <a:ext cx="2554605" cy="7289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65735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Microsoft Sans Serif"/>
                <a:cs typeface="Microsoft Sans Serif"/>
              </a:rPr>
              <a:t>monitoring</a:t>
            </a:r>
            <a:r>
              <a:rPr dirty="0" sz="1400" spc="8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and</a:t>
            </a:r>
            <a:r>
              <a:rPr dirty="0" sz="1400" spc="100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incident </a:t>
            </a:r>
            <a:r>
              <a:rPr dirty="0" sz="1400" spc="-40">
                <a:latin typeface="Microsoft Sans Serif"/>
                <a:cs typeface="Microsoft Sans Serif"/>
              </a:rPr>
              <a:t>response,</a:t>
            </a:r>
            <a:r>
              <a:rPr dirty="0" sz="1400" spc="-30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supported</a:t>
            </a:r>
            <a:r>
              <a:rPr dirty="0" sz="1400" spc="-5">
                <a:latin typeface="Microsoft Sans Serif"/>
                <a:cs typeface="Microsoft Sans Serif"/>
              </a:rPr>
              <a:t> </a:t>
            </a:r>
            <a:r>
              <a:rPr dirty="0" sz="1400">
                <a:latin typeface="Microsoft Sans Serif"/>
                <a:cs typeface="Microsoft Sans Serif"/>
              </a:rPr>
              <a:t>by</a:t>
            </a:r>
            <a:r>
              <a:rPr dirty="0" sz="1400" spc="20">
                <a:latin typeface="Microsoft Sans Serif"/>
                <a:cs typeface="Microsoft Sans Serif"/>
              </a:rPr>
              <a:t> </a:t>
            </a:r>
            <a:r>
              <a:rPr dirty="0" sz="1400" spc="-125">
                <a:latin typeface="Microsoft Sans Serif"/>
                <a:cs typeface="Microsoft Sans Serif"/>
              </a:rPr>
              <a:t>BSSN*.</a:t>
            </a:r>
            <a:endParaRPr sz="1400">
              <a:latin typeface="Microsoft Sans Serif"/>
              <a:cs typeface="Microsoft Sans Serif"/>
            </a:endParaRPr>
          </a:p>
          <a:p>
            <a:pPr marL="448945">
              <a:lnSpc>
                <a:spcPct val="100000"/>
              </a:lnSpc>
              <a:spcBef>
                <a:spcPts val="1100"/>
              </a:spcBef>
            </a:pPr>
            <a:r>
              <a:rPr dirty="0" sz="900" spc="-110" b="1">
                <a:solidFill>
                  <a:srgbClr val="172134"/>
                </a:solidFill>
                <a:latin typeface="Arial"/>
                <a:cs typeface="Arial"/>
              </a:rPr>
              <a:t>*BSSN:</a:t>
            </a:r>
            <a:r>
              <a:rPr dirty="0" sz="900" spc="1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172134"/>
                </a:solidFill>
                <a:latin typeface="Microsoft Sans Serif"/>
                <a:cs typeface="Microsoft Sans Serif"/>
              </a:rPr>
              <a:t>National</a:t>
            </a:r>
            <a:r>
              <a:rPr dirty="0" sz="900" spc="-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900" spc="-25">
                <a:solidFill>
                  <a:srgbClr val="172134"/>
                </a:solidFill>
                <a:latin typeface="Microsoft Sans Serif"/>
                <a:cs typeface="Microsoft Sans Serif"/>
              </a:rPr>
              <a:t>Cyber</a:t>
            </a:r>
            <a:r>
              <a:rPr dirty="0" sz="900" spc="1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172134"/>
                </a:solidFill>
                <a:latin typeface="Microsoft Sans Serif"/>
                <a:cs typeface="Microsoft Sans Serif"/>
              </a:rPr>
              <a:t>and</a:t>
            </a:r>
            <a:r>
              <a:rPr dirty="0" sz="9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900">
                <a:solidFill>
                  <a:srgbClr val="172134"/>
                </a:solidFill>
                <a:latin typeface="Microsoft Sans Serif"/>
                <a:cs typeface="Microsoft Sans Serif"/>
              </a:rPr>
              <a:t>Crypto</a:t>
            </a:r>
            <a:r>
              <a:rPr dirty="0" sz="9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900" spc="-10">
                <a:solidFill>
                  <a:srgbClr val="172134"/>
                </a:solidFill>
                <a:latin typeface="Microsoft Sans Serif"/>
                <a:cs typeface="Microsoft Sans Serif"/>
              </a:rPr>
              <a:t>Agency</a:t>
            </a:r>
            <a:endParaRPr sz="9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097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09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150"/>
              </a:lnSpc>
              <a:spcBef>
                <a:spcPts val="100"/>
              </a:spcBef>
            </a:pPr>
            <a:r>
              <a:rPr dirty="0" sz="1800" spc="-20">
                <a:solidFill>
                  <a:srgbClr val="4D6DAD"/>
                </a:solidFill>
              </a:rPr>
              <a:t>STATISTICAL</a:t>
            </a:r>
            <a:r>
              <a:rPr dirty="0" sz="1800" spc="-80">
                <a:solidFill>
                  <a:srgbClr val="4D6DAD"/>
                </a:solidFill>
              </a:rPr>
              <a:t> </a:t>
            </a:r>
            <a:r>
              <a:rPr dirty="0" sz="1800" spc="-30">
                <a:solidFill>
                  <a:srgbClr val="4D6DAD"/>
                </a:solidFill>
              </a:rPr>
              <a:t>REFORM</a:t>
            </a:r>
            <a:r>
              <a:rPr dirty="0" sz="1800" spc="-80">
                <a:solidFill>
                  <a:srgbClr val="4D6DAD"/>
                </a:solidFill>
              </a:rPr>
              <a:t> </a:t>
            </a:r>
            <a:r>
              <a:rPr dirty="0" sz="1800">
                <a:solidFill>
                  <a:srgbClr val="4D6DAD"/>
                </a:solidFill>
              </a:rPr>
              <a:t>IN</a:t>
            </a:r>
            <a:r>
              <a:rPr dirty="0" sz="1800" spc="-95">
                <a:solidFill>
                  <a:srgbClr val="4D6DAD"/>
                </a:solidFill>
              </a:rPr>
              <a:t> </a:t>
            </a:r>
            <a:r>
              <a:rPr dirty="0" sz="1800" spc="-10">
                <a:solidFill>
                  <a:srgbClr val="4D6DAD"/>
                </a:solidFill>
              </a:rPr>
              <a:t>INDONESIA:</a:t>
            </a:r>
            <a:endParaRPr sz="1800"/>
          </a:p>
          <a:p>
            <a:pPr marL="12700">
              <a:lnSpc>
                <a:spcPts val="2390"/>
              </a:lnSpc>
            </a:pPr>
            <a:r>
              <a:rPr dirty="0" sz="2000" spc="-20"/>
              <a:t>STRENGTHENING</a:t>
            </a:r>
            <a:r>
              <a:rPr dirty="0" sz="2000" spc="-110"/>
              <a:t> </a:t>
            </a:r>
            <a:r>
              <a:rPr dirty="0" sz="2000"/>
              <a:t>THE</a:t>
            </a:r>
            <a:r>
              <a:rPr dirty="0" sz="2000" spc="-110"/>
              <a:t> </a:t>
            </a:r>
            <a:r>
              <a:rPr dirty="0" sz="2000" spc="-35"/>
              <a:t>LAW,</a:t>
            </a:r>
            <a:r>
              <a:rPr dirty="0" sz="2000" spc="-125"/>
              <a:t> </a:t>
            </a:r>
            <a:r>
              <a:rPr dirty="0" sz="2000" spc="-45"/>
              <a:t>KEEPING</a:t>
            </a:r>
            <a:r>
              <a:rPr dirty="0" sz="2000" spc="-110"/>
              <a:t> </a:t>
            </a:r>
            <a:r>
              <a:rPr dirty="0" sz="2000" spc="-35"/>
              <a:t>PACE</a:t>
            </a:r>
            <a:r>
              <a:rPr dirty="0" sz="2000" spc="-130"/>
              <a:t> </a:t>
            </a:r>
            <a:r>
              <a:rPr dirty="0" sz="2000" spc="-10"/>
              <a:t>WITH</a:t>
            </a:r>
            <a:r>
              <a:rPr dirty="0" sz="2000" spc="-105"/>
              <a:t> </a:t>
            </a:r>
            <a:r>
              <a:rPr dirty="0" sz="2000" spc="-10"/>
              <a:t>CHANGE</a:t>
            </a:r>
            <a:endParaRPr sz="2000"/>
          </a:p>
        </p:txBody>
      </p:sp>
      <p:grpSp>
        <p:nvGrpSpPr>
          <p:cNvPr id="4" name="object 4" descr=""/>
          <p:cNvGrpSpPr/>
          <p:nvPr/>
        </p:nvGrpSpPr>
        <p:grpSpPr>
          <a:xfrm>
            <a:off x="389864" y="2237867"/>
            <a:ext cx="1986914" cy="2497455"/>
            <a:chOff x="389864" y="2237867"/>
            <a:chExt cx="1986914" cy="2497455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9864" y="3149231"/>
              <a:ext cx="1986407" cy="1585976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481304" y="2237866"/>
              <a:ext cx="1594485" cy="645160"/>
            </a:xfrm>
            <a:custGeom>
              <a:avLst/>
              <a:gdLst/>
              <a:ahLst/>
              <a:cxnLst/>
              <a:rect l="l" t="t" r="r" b="b"/>
              <a:pathLst>
                <a:path w="1594485" h="645160">
                  <a:moveTo>
                    <a:pt x="1594104" y="0"/>
                  </a:moveTo>
                  <a:lnTo>
                    <a:pt x="583692" y="0"/>
                  </a:lnTo>
                  <a:lnTo>
                    <a:pt x="583692" y="213360"/>
                  </a:lnTo>
                  <a:lnTo>
                    <a:pt x="0" y="213360"/>
                  </a:lnTo>
                  <a:lnTo>
                    <a:pt x="0" y="426720"/>
                  </a:lnTo>
                  <a:lnTo>
                    <a:pt x="0" y="431292"/>
                  </a:lnTo>
                  <a:lnTo>
                    <a:pt x="0" y="644652"/>
                  </a:lnTo>
                  <a:lnTo>
                    <a:pt x="891540" y="644652"/>
                  </a:lnTo>
                  <a:lnTo>
                    <a:pt x="891540" y="431292"/>
                  </a:lnTo>
                  <a:lnTo>
                    <a:pt x="1106424" y="431292"/>
                  </a:lnTo>
                  <a:lnTo>
                    <a:pt x="1106424" y="217932"/>
                  </a:lnTo>
                  <a:lnTo>
                    <a:pt x="1594104" y="217932"/>
                  </a:lnTo>
                  <a:lnTo>
                    <a:pt x="1594104" y="0"/>
                  </a:lnTo>
                  <a:close/>
                </a:path>
              </a:pathLst>
            </a:custGeom>
            <a:solidFill>
              <a:srgbClr val="C0C0C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468579" y="1576577"/>
            <a:ext cx="1851025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b="1">
                <a:solidFill>
                  <a:srgbClr val="4D6DAD"/>
                </a:solidFill>
                <a:latin typeface="Trebuchet MS"/>
                <a:cs typeface="Trebuchet MS"/>
              </a:rPr>
              <a:t>SUPPORT</a:t>
            </a:r>
            <a:r>
              <a:rPr dirty="0" sz="1400" spc="-35" b="1">
                <a:solidFill>
                  <a:srgbClr val="4D6DAD"/>
                </a:solidFill>
                <a:latin typeface="Trebuchet MS"/>
                <a:cs typeface="Trebuchet MS"/>
              </a:rPr>
              <a:t> </a:t>
            </a:r>
            <a:r>
              <a:rPr dirty="0" sz="1400" b="1">
                <a:solidFill>
                  <a:srgbClr val="172134"/>
                </a:solidFill>
                <a:latin typeface="Trebuchet MS"/>
                <a:cs typeface="Trebuchet MS"/>
              </a:rPr>
              <a:t>FROM</a:t>
            </a:r>
            <a:r>
              <a:rPr dirty="0" sz="1400" spc="-3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spc="50" b="1">
                <a:solidFill>
                  <a:srgbClr val="4D6DAD"/>
                </a:solidFill>
                <a:latin typeface="Trebuchet MS"/>
                <a:cs typeface="Trebuchet MS"/>
              </a:rPr>
              <a:t>UNSD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400" spc="-35">
                <a:latin typeface="Trebuchet MS"/>
                <a:cs typeface="Trebuchet MS"/>
              </a:rPr>
              <a:t>Strengthening</a:t>
            </a:r>
            <a:r>
              <a:rPr dirty="0" sz="1400" spc="-95">
                <a:latin typeface="Trebuchet MS"/>
                <a:cs typeface="Trebuchet MS"/>
              </a:rPr>
              <a:t> </a:t>
            </a:r>
            <a:r>
              <a:rPr dirty="0" sz="1400" spc="-25">
                <a:latin typeface="Trebuchet MS"/>
                <a:cs typeface="Trebuchet MS"/>
              </a:rPr>
              <a:t>the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68579" y="2003298"/>
            <a:ext cx="15373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latin typeface="Trebuchet MS"/>
                <a:cs typeface="Trebuchet MS"/>
              </a:rPr>
              <a:t>capacity</a:t>
            </a:r>
            <a:r>
              <a:rPr dirty="0" sz="1400" spc="-90">
                <a:latin typeface="Trebuchet MS"/>
                <a:cs typeface="Trebuchet MS"/>
              </a:rPr>
              <a:t> </a:t>
            </a:r>
            <a:r>
              <a:rPr dirty="0" sz="1400">
                <a:latin typeface="Trebuchet MS"/>
                <a:cs typeface="Trebuchet MS"/>
              </a:rPr>
              <a:t>and</a:t>
            </a:r>
            <a:r>
              <a:rPr dirty="0" sz="1400" spc="-80">
                <a:latin typeface="Trebuchet MS"/>
                <a:cs typeface="Trebuchet MS"/>
              </a:rPr>
              <a:t> </a:t>
            </a:r>
            <a:r>
              <a:rPr dirty="0" sz="1400" spc="-45">
                <a:latin typeface="Trebuchet MS"/>
                <a:cs typeface="Trebuchet MS"/>
              </a:rPr>
              <a:t>role</a:t>
            </a:r>
            <a:r>
              <a:rPr dirty="0" sz="1400" spc="-110">
                <a:latin typeface="Trebuchet MS"/>
                <a:cs typeface="Trebuchet MS"/>
              </a:rPr>
              <a:t> </a:t>
            </a:r>
            <a:r>
              <a:rPr dirty="0" sz="1400" spc="-25">
                <a:latin typeface="Trebuchet MS"/>
                <a:cs typeface="Trebuchet MS"/>
              </a:rPr>
              <a:t>of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68579" y="2216658"/>
            <a:ext cx="15836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00">
                <a:latin typeface="Trebuchet MS"/>
                <a:cs typeface="Trebuchet MS"/>
              </a:rPr>
              <a:t>NSO</a:t>
            </a:r>
            <a:r>
              <a:rPr dirty="0" sz="1400" spc="-155">
                <a:latin typeface="Trebuchet MS"/>
                <a:cs typeface="Trebuchet MS"/>
              </a:rPr>
              <a:t> </a:t>
            </a:r>
            <a:r>
              <a:rPr dirty="0" sz="1400" spc="-45">
                <a:latin typeface="Trebuchet MS"/>
                <a:cs typeface="Trebuchet MS"/>
              </a:rPr>
              <a:t>to</a:t>
            </a:r>
            <a:r>
              <a:rPr dirty="0" sz="1400" spc="-125">
                <a:latin typeface="Trebuchet MS"/>
                <a:cs typeface="Trebuchet MS"/>
              </a:rPr>
              <a:t> </a:t>
            </a:r>
            <a:r>
              <a:rPr dirty="0" sz="1400" b="1">
                <a:solidFill>
                  <a:srgbClr val="172134"/>
                </a:solidFill>
                <a:latin typeface="Trebuchet MS"/>
                <a:cs typeface="Trebuchet MS"/>
              </a:rPr>
              <a:t>adapt</a:t>
            </a:r>
            <a:r>
              <a:rPr dirty="0" sz="1400" spc="-14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spc="-25" b="1">
                <a:solidFill>
                  <a:srgbClr val="172134"/>
                </a:solidFill>
                <a:latin typeface="Trebuchet MS"/>
                <a:cs typeface="Trebuchet MS"/>
              </a:rPr>
              <a:t>to</a:t>
            </a:r>
            <a:r>
              <a:rPr dirty="0" sz="1400" spc="-14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spc="-25" b="1">
                <a:solidFill>
                  <a:srgbClr val="172134"/>
                </a:solidFill>
                <a:latin typeface="Trebuchet MS"/>
                <a:cs typeface="Trebuchet MS"/>
              </a:rPr>
              <a:t>the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68579" y="2429713"/>
            <a:ext cx="1096010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30" b="1">
                <a:solidFill>
                  <a:srgbClr val="172134"/>
                </a:solidFill>
                <a:latin typeface="Trebuchet MS"/>
                <a:cs typeface="Trebuchet MS"/>
              </a:rPr>
              <a:t>evolving</a:t>
            </a:r>
            <a:r>
              <a:rPr dirty="0" sz="1400" spc="-14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spc="-20" b="1">
                <a:solidFill>
                  <a:srgbClr val="172134"/>
                </a:solidFill>
                <a:latin typeface="Trebuchet MS"/>
                <a:cs typeface="Trebuchet MS"/>
              </a:rPr>
              <a:t>data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68579" y="2643632"/>
            <a:ext cx="124333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solidFill>
                  <a:srgbClr val="172134"/>
                </a:solidFill>
                <a:latin typeface="Trebuchet MS"/>
                <a:cs typeface="Trebuchet MS"/>
              </a:rPr>
              <a:t>ecosystem</a:t>
            </a:r>
            <a:r>
              <a:rPr dirty="0" sz="1400" spc="2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spc="-25">
                <a:latin typeface="Trebuchet MS"/>
                <a:cs typeface="Trebuchet MS"/>
              </a:rPr>
              <a:t>and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68579" y="2856992"/>
            <a:ext cx="149288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latin typeface="Trebuchet MS"/>
                <a:cs typeface="Trebuchet MS"/>
              </a:rPr>
              <a:t>advance</a:t>
            </a:r>
            <a:r>
              <a:rPr dirty="0" sz="1400" spc="-95">
                <a:latin typeface="Trebuchet MS"/>
                <a:cs typeface="Trebuchet MS"/>
              </a:rPr>
              <a:t> </a:t>
            </a:r>
            <a:r>
              <a:rPr dirty="0" sz="1400" spc="-50">
                <a:latin typeface="Trebuchet MS"/>
                <a:cs typeface="Trebuchet MS"/>
              </a:rPr>
              <a:t>the</a:t>
            </a:r>
            <a:r>
              <a:rPr dirty="0" sz="1400" spc="-110">
                <a:latin typeface="Trebuchet MS"/>
                <a:cs typeface="Trebuchet MS"/>
              </a:rPr>
              <a:t> </a:t>
            </a:r>
            <a:r>
              <a:rPr dirty="0" sz="1400" spc="30">
                <a:latin typeface="Trebuchet MS"/>
                <a:cs typeface="Trebuchet MS"/>
              </a:rPr>
              <a:t>SDGs</a:t>
            </a:r>
            <a:r>
              <a:rPr dirty="0" sz="1400" spc="30" i="1"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355117" y="1375663"/>
            <a:ext cx="8660130" cy="3540125"/>
            <a:chOff x="355117" y="1375663"/>
            <a:chExt cx="8660130" cy="3540125"/>
          </a:xfrm>
        </p:grpSpPr>
        <p:sp>
          <p:nvSpPr>
            <p:cNvPr id="14" name="object 14" descr=""/>
            <p:cNvSpPr/>
            <p:nvPr/>
          </p:nvSpPr>
          <p:spPr>
            <a:xfrm>
              <a:off x="364642" y="1535429"/>
              <a:ext cx="2120265" cy="3323590"/>
            </a:xfrm>
            <a:custGeom>
              <a:avLst/>
              <a:gdLst/>
              <a:ahLst/>
              <a:cxnLst/>
              <a:rect l="l" t="t" r="r" b="b"/>
              <a:pathLst>
                <a:path w="2120265" h="3323590">
                  <a:moveTo>
                    <a:pt x="0" y="89789"/>
                  </a:moveTo>
                  <a:lnTo>
                    <a:pt x="7057" y="54864"/>
                  </a:lnTo>
                  <a:lnTo>
                    <a:pt x="26304" y="26320"/>
                  </a:lnTo>
                  <a:lnTo>
                    <a:pt x="54853" y="7064"/>
                  </a:lnTo>
                  <a:lnTo>
                    <a:pt x="89814" y="0"/>
                  </a:lnTo>
                  <a:lnTo>
                    <a:pt x="2030323" y="0"/>
                  </a:lnTo>
                  <a:lnTo>
                    <a:pt x="2065302" y="7064"/>
                  </a:lnTo>
                  <a:lnTo>
                    <a:pt x="2093839" y="26320"/>
                  </a:lnTo>
                  <a:lnTo>
                    <a:pt x="2113066" y="54863"/>
                  </a:lnTo>
                  <a:lnTo>
                    <a:pt x="2120112" y="89789"/>
                  </a:lnTo>
                  <a:lnTo>
                    <a:pt x="2120112" y="3233775"/>
                  </a:lnTo>
                  <a:lnTo>
                    <a:pt x="2113066" y="3268729"/>
                  </a:lnTo>
                  <a:lnTo>
                    <a:pt x="2093839" y="3297274"/>
                  </a:lnTo>
                  <a:lnTo>
                    <a:pt x="2065302" y="3316519"/>
                  </a:lnTo>
                  <a:lnTo>
                    <a:pt x="2030323" y="3323577"/>
                  </a:lnTo>
                  <a:lnTo>
                    <a:pt x="89814" y="3323577"/>
                  </a:lnTo>
                  <a:lnTo>
                    <a:pt x="54853" y="3316519"/>
                  </a:lnTo>
                  <a:lnTo>
                    <a:pt x="26304" y="3297274"/>
                  </a:lnTo>
                  <a:lnTo>
                    <a:pt x="7057" y="3268729"/>
                  </a:lnTo>
                  <a:lnTo>
                    <a:pt x="0" y="3233775"/>
                  </a:lnTo>
                  <a:lnTo>
                    <a:pt x="0" y="89789"/>
                  </a:lnTo>
                  <a:close/>
                </a:path>
              </a:pathLst>
            </a:custGeom>
            <a:ln w="1905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376267" y="1687355"/>
              <a:ext cx="468630" cy="511809"/>
            </a:xfrm>
            <a:custGeom>
              <a:avLst/>
              <a:gdLst/>
              <a:ahLst/>
              <a:cxnLst/>
              <a:rect l="l" t="t" r="r" b="b"/>
              <a:pathLst>
                <a:path w="468630" h="511810">
                  <a:moveTo>
                    <a:pt x="222374" y="0"/>
                  </a:moveTo>
                  <a:lnTo>
                    <a:pt x="252857" y="94903"/>
                  </a:lnTo>
                  <a:lnTo>
                    <a:pt x="88646" y="201490"/>
                  </a:lnTo>
                  <a:lnTo>
                    <a:pt x="16521" y="340195"/>
                  </a:lnTo>
                  <a:lnTo>
                    <a:pt x="0" y="460478"/>
                  </a:lnTo>
                  <a:lnTo>
                    <a:pt x="2600" y="511803"/>
                  </a:lnTo>
                  <a:lnTo>
                    <a:pt x="15497" y="479933"/>
                  </a:lnTo>
                  <a:lnTo>
                    <a:pt x="61659" y="403937"/>
                  </a:lnTo>
                  <a:lnTo>
                    <a:pt x="152286" y="313237"/>
                  </a:lnTo>
                  <a:lnTo>
                    <a:pt x="298582" y="237257"/>
                  </a:lnTo>
                  <a:lnTo>
                    <a:pt x="326888" y="325381"/>
                  </a:lnTo>
                  <a:lnTo>
                    <a:pt x="468398" y="100451"/>
                  </a:lnTo>
                  <a:lnTo>
                    <a:pt x="222374" y="0"/>
                  </a:lnTo>
                  <a:close/>
                </a:path>
              </a:pathLst>
            </a:custGeom>
            <a:solidFill>
              <a:srgbClr val="3A434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376267" y="1687354"/>
              <a:ext cx="468630" cy="511809"/>
            </a:xfrm>
            <a:custGeom>
              <a:avLst/>
              <a:gdLst/>
              <a:ahLst/>
              <a:cxnLst/>
              <a:rect l="l" t="t" r="r" b="b"/>
              <a:pathLst>
                <a:path w="468630" h="511810">
                  <a:moveTo>
                    <a:pt x="468397" y="100452"/>
                  </a:moveTo>
                  <a:lnTo>
                    <a:pt x="222374" y="0"/>
                  </a:lnTo>
                  <a:lnTo>
                    <a:pt x="252857" y="94903"/>
                  </a:lnTo>
                  <a:lnTo>
                    <a:pt x="88645" y="201491"/>
                  </a:lnTo>
                  <a:lnTo>
                    <a:pt x="16520" y="340195"/>
                  </a:lnTo>
                  <a:lnTo>
                    <a:pt x="0" y="460479"/>
                  </a:lnTo>
                  <a:lnTo>
                    <a:pt x="2600" y="511804"/>
                  </a:lnTo>
                  <a:lnTo>
                    <a:pt x="15498" y="479933"/>
                  </a:lnTo>
                  <a:lnTo>
                    <a:pt x="61659" y="403937"/>
                  </a:lnTo>
                  <a:lnTo>
                    <a:pt x="152286" y="313238"/>
                  </a:lnTo>
                  <a:lnTo>
                    <a:pt x="298582" y="237257"/>
                  </a:lnTo>
                  <a:lnTo>
                    <a:pt x="326887" y="325382"/>
                  </a:lnTo>
                  <a:lnTo>
                    <a:pt x="468397" y="100452"/>
                  </a:lnTo>
                </a:path>
              </a:pathLst>
            </a:custGeom>
            <a:ln w="8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117468" y="1375663"/>
              <a:ext cx="5897880" cy="3540125"/>
            </a:xfrm>
            <a:custGeom>
              <a:avLst/>
              <a:gdLst/>
              <a:ahLst/>
              <a:cxnLst/>
              <a:rect l="l" t="t" r="r" b="b"/>
              <a:pathLst>
                <a:path w="5897880" h="3540125">
                  <a:moveTo>
                    <a:pt x="5636133" y="0"/>
                  </a:moveTo>
                  <a:lnTo>
                    <a:pt x="261493" y="0"/>
                  </a:lnTo>
                  <a:lnTo>
                    <a:pt x="214494" y="4213"/>
                  </a:lnTo>
                  <a:lnTo>
                    <a:pt x="170257" y="16361"/>
                  </a:lnTo>
                  <a:lnTo>
                    <a:pt x="129521" y="35705"/>
                  </a:lnTo>
                  <a:lnTo>
                    <a:pt x="93024" y="61506"/>
                  </a:lnTo>
                  <a:lnTo>
                    <a:pt x="61506" y="93024"/>
                  </a:lnTo>
                  <a:lnTo>
                    <a:pt x="35705" y="129521"/>
                  </a:lnTo>
                  <a:lnTo>
                    <a:pt x="16361" y="170257"/>
                  </a:lnTo>
                  <a:lnTo>
                    <a:pt x="4213" y="214494"/>
                  </a:lnTo>
                  <a:lnTo>
                    <a:pt x="0" y="261493"/>
                  </a:lnTo>
                  <a:lnTo>
                    <a:pt x="0" y="3278200"/>
                  </a:lnTo>
                  <a:lnTo>
                    <a:pt x="4213" y="3325213"/>
                  </a:lnTo>
                  <a:lnTo>
                    <a:pt x="16361" y="3369462"/>
                  </a:lnTo>
                  <a:lnTo>
                    <a:pt x="35705" y="3410207"/>
                  </a:lnTo>
                  <a:lnTo>
                    <a:pt x="61506" y="3446710"/>
                  </a:lnTo>
                  <a:lnTo>
                    <a:pt x="93024" y="3478233"/>
                  </a:lnTo>
                  <a:lnTo>
                    <a:pt x="129521" y="3504036"/>
                  </a:lnTo>
                  <a:lnTo>
                    <a:pt x="170257" y="3523381"/>
                  </a:lnTo>
                  <a:lnTo>
                    <a:pt x="214494" y="3535530"/>
                  </a:lnTo>
                  <a:lnTo>
                    <a:pt x="261493" y="3539744"/>
                  </a:lnTo>
                  <a:lnTo>
                    <a:pt x="5636133" y="3539744"/>
                  </a:lnTo>
                  <a:lnTo>
                    <a:pt x="5683169" y="3535530"/>
                  </a:lnTo>
                  <a:lnTo>
                    <a:pt x="5727435" y="3523381"/>
                  </a:lnTo>
                  <a:lnTo>
                    <a:pt x="5768194" y="3504036"/>
                  </a:lnTo>
                  <a:lnTo>
                    <a:pt x="5804706" y="3478233"/>
                  </a:lnTo>
                  <a:lnTo>
                    <a:pt x="5836235" y="3446710"/>
                  </a:lnTo>
                  <a:lnTo>
                    <a:pt x="5862042" y="3410207"/>
                  </a:lnTo>
                  <a:lnTo>
                    <a:pt x="5881389" y="3369462"/>
                  </a:lnTo>
                  <a:lnTo>
                    <a:pt x="5893539" y="3325213"/>
                  </a:lnTo>
                  <a:lnTo>
                    <a:pt x="5897753" y="3278200"/>
                  </a:lnTo>
                  <a:lnTo>
                    <a:pt x="5897753" y="261493"/>
                  </a:lnTo>
                  <a:lnTo>
                    <a:pt x="5893539" y="214494"/>
                  </a:lnTo>
                  <a:lnTo>
                    <a:pt x="5881389" y="170257"/>
                  </a:lnTo>
                  <a:lnTo>
                    <a:pt x="5862042" y="129521"/>
                  </a:lnTo>
                  <a:lnTo>
                    <a:pt x="5836235" y="93024"/>
                  </a:lnTo>
                  <a:lnTo>
                    <a:pt x="5804706" y="61506"/>
                  </a:lnTo>
                  <a:lnTo>
                    <a:pt x="5768194" y="35705"/>
                  </a:lnTo>
                  <a:lnTo>
                    <a:pt x="5727435" y="16361"/>
                  </a:lnTo>
                  <a:lnTo>
                    <a:pt x="5683169" y="4213"/>
                  </a:lnTo>
                  <a:lnTo>
                    <a:pt x="5636133" y="0"/>
                  </a:lnTo>
                  <a:close/>
                </a:path>
              </a:pathLst>
            </a:custGeom>
            <a:solidFill>
              <a:srgbClr val="3A434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5361559" y="1457020"/>
            <a:ext cx="3446779" cy="12452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solidFill>
                  <a:srgbClr val="FFFFFF"/>
                </a:solidFill>
                <a:latin typeface="Trebuchet MS"/>
                <a:cs typeface="Trebuchet MS"/>
              </a:rPr>
              <a:t>Indonesia</a:t>
            </a:r>
            <a:r>
              <a:rPr dirty="0" sz="1600" spc="-7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1600" spc="-9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spc="-60">
                <a:solidFill>
                  <a:srgbClr val="FFFFFF"/>
                </a:solidFill>
                <a:latin typeface="Trebuchet MS"/>
                <a:cs typeface="Trebuchet MS"/>
              </a:rPr>
              <a:t>currently </a:t>
            </a:r>
            <a:r>
              <a:rPr dirty="0" sz="1600" spc="-5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6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spc="-65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6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FFC000"/>
                </a:solidFill>
                <a:latin typeface="Trebuchet MS"/>
                <a:cs typeface="Trebuchet MS"/>
              </a:rPr>
              <a:t>process</a:t>
            </a:r>
            <a:r>
              <a:rPr dirty="0" sz="1600" spc="-100" b="1">
                <a:solidFill>
                  <a:srgbClr val="FFC000"/>
                </a:solidFill>
                <a:latin typeface="Trebuchet MS"/>
                <a:cs typeface="Trebuchet MS"/>
              </a:rPr>
              <a:t> </a:t>
            </a:r>
            <a:r>
              <a:rPr dirty="0" sz="1600" spc="-25" b="1">
                <a:solidFill>
                  <a:srgbClr val="FFC000"/>
                </a:solidFill>
                <a:latin typeface="Trebuchet MS"/>
                <a:cs typeface="Trebuchet MS"/>
              </a:rPr>
              <a:t>of </a:t>
            </a:r>
            <a:r>
              <a:rPr dirty="0" sz="1600" spc="-45" b="1">
                <a:solidFill>
                  <a:srgbClr val="FFC000"/>
                </a:solidFill>
                <a:latin typeface="Trebuchet MS"/>
                <a:cs typeface="Trebuchet MS"/>
              </a:rPr>
              <a:t>drafting</a:t>
            </a:r>
            <a:r>
              <a:rPr dirty="0" sz="1600" spc="-120" b="1">
                <a:solidFill>
                  <a:srgbClr val="FFC000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FFC000"/>
                </a:solidFill>
                <a:latin typeface="Trebuchet MS"/>
                <a:cs typeface="Trebuchet MS"/>
              </a:rPr>
              <a:t>the</a:t>
            </a:r>
            <a:r>
              <a:rPr dirty="0" sz="1600" spc="-120" b="1">
                <a:solidFill>
                  <a:srgbClr val="FFC000"/>
                </a:solidFill>
                <a:latin typeface="Trebuchet MS"/>
                <a:cs typeface="Trebuchet MS"/>
              </a:rPr>
              <a:t> </a:t>
            </a:r>
            <a:r>
              <a:rPr dirty="0" sz="1600" b="1">
                <a:solidFill>
                  <a:srgbClr val="FFC000"/>
                </a:solidFill>
                <a:latin typeface="Trebuchet MS"/>
                <a:cs typeface="Trebuchet MS"/>
              </a:rPr>
              <a:t>Statistical</a:t>
            </a:r>
            <a:r>
              <a:rPr dirty="0" sz="1600" spc="-80" b="1">
                <a:solidFill>
                  <a:srgbClr val="FFC000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FFC000"/>
                </a:solidFill>
                <a:latin typeface="Trebuchet MS"/>
                <a:cs typeface="Trebuchet MS"/>
              </a:rPr>
              <a:t>Bill</a:t>
            </a:r>
            <a:r>
              <a:rPr dirty="0" sz="1600" spc="-114" b="1">
                <a:solidFill>
                  <a:srgbClr val="FFC000"/>
                </a:solidFill>
                <a:latin typeface="Trebuchet MS"/>
                <a:cs typeface="Trebuchet MS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1600" spc="-35">
                <a:solidFill>
                  <a:srgbClr val="FFFFFF"/>
                </a:solidFill>
                <a:latin typeface="Trebuchet MS"/>
                <a:cs typeface="Trebuchet MS"/>
              </a:rPr>
              <a:t>collaboration</a:t>
            </a:r>
            <a:r>
              <a:rPr dirty="0" sz="16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spc="-75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dirty="0" sz="16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spc="-65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600" spc="-12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spc="-35">
                <a:solidFill>
                  <a:srgbClr val="FFFFFF"/>
                </a:solidFill>
                <a:latin typeface="Trebuchet MS"/>
                <a:cs typeface="Trebuchet MS"/>
              </a:rPr>
              <a:t>Legislature</a:t>
            </a:r>
            <a:r>
              <a:rPr dirty="0" sz="1600" spc="-9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spc="-25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dirty="0" sz="1600" spc="-20">
                <a:solidFill>
                  <a:srgbClr val="FFFFFF"/>
                </a:solidFill>
                <a:latin typeface="Trebuchet MS"/>
                <a:cs typeface="Trebuchet MS"/>
              </a:rPr>
              <a:t>ensure</a:t>
            </a:r>
            <a:r>
              <a:rPr dirty="0" sz="16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spc="-70">
                <a:solidFill>
                  <a:srgbClr val="FFFFFF"/>
                </a:solidFill>
                <a:latin typeface="Trebuchet MS"/>
                <a:cs typeface="Trebuchet MS"/>
              </a:rPr>
              <a:t>that</a:t>
            </a:r>
            <a:r>
              <a:rPr dirty="0" sz="1600" spc="-1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spc="-114">
                <a:solidFill>
                  <a:srgbClr val="FFFFFF"/>
                </a:solidFill>
                <a:latin typeface="Trebuchet MS"/>
                <a:cs typeface="Trebuchet MS"/>
              </a:rPr>
              <a:t>it</a:t>
            </a:r>
            <a:r>
              <a:rPr dirty="0" sz="1600" spc="-1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1600" spc="-1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600" spc="-20" b="1">
                <a:solidFill>
                  <a:srgbClr val="FFC000"/>
                </a:solidFill>
                <a:latin typeface="Trebuchet MS"/>
                <a:cs typeface="Trebuchet MS"/>
              </a:rPr>
              <a:t>aligned</a:t>
            </a:r>
            <a:r>
              <a:rPr dirty="0" sz="1600" spc="-114" b="1">
                <a:solidFill>
                  <a:srgbClr val="FFC000"/>
                </a:solidFill>
                <a:latin typeface="Trebuchet MS"/>
                <a:cs typeface="Trebuchet MS"/>
              </a:rPr>
              <a:t> </a:t>
            </a:r>
            <a:r>
              <a:rPr dirty="0" sz="1600" spc="-60" b="1">
                <a:solidFill>
                  <a:srgbClr val="FFC000"/>
                </a:solidFill>
                <a:latin typeface="Trebuchet MS"/>
                <a:cs typeface="Trebuchet MS"/>
              </a:rPr>
              <a:t>with</a:t>
            </a:r>
            <a:r>
              <a:rPr dirty="0" sz="1600" spc="-110" b="1">
                <a:solidFill>
                  <a:srgbClr val="FFC000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FFC000"/>
                </a:solidFill>
                <a:latin typeface="Trebuchet MS"/>
                <a:cs typeface="Trebuchet MS"/>
              </a:rPr>
              <a:t>current </a:t>
            </a:r>
            <a:r>
              <a:rPr dirty="0" sz="1600" spc="-25" b="1">
                <a:solidFill>
                  <a:srgbClr val="FFC000"/>
                </a:solidFill>
                <a:latin typeface="Trebuchet MS"/>
                <a:cs typeface="Trebuchet MS"/>
              </a:rPr>
              <a:t>developments</a:t>
            </a:r>
            <a:r>
              <a:rPr dirty="0" sz="1600" spc="-70" b="1">
                <a:solidFill>
                  <a:srgbClr val="FFC000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FFC000"/>
                </a:solidFill>
                <a:latin typeface="Trebuchet MS"/>
                <a:cs typeface="Trebuchet MS"/>
              </a:rPr>
              <a:t>and</a:t>
            </a:r>
            <a:r>
              <a:rPr dirty="0" sz="1600" spc="-90" b="1">
                <a:solidFill>
                  <a:srgbClr val="FFC000"/>
                </a:solidFill>
                <a:latin typeface="Trebuchet MS"/>
                <a:cs typeface="Trebuchet MS"/>
              </a:rPr>
              <a:t> </a:t>
            </a:r>
            <a:r>
              <a:rPr dirty="0" sz="1600" spc="-10" b="1">
                <a:solidFill>
                  <a:srgbClr val="FFC000"/>
                </a:solidFill>
                <a:latin typeface="Trebuchet MS"/>
                <a:cs typeface="Trebuchet MS"/>
              </a:rPr>
              <a:t>needs.</a:t>
            </a:r>
            <a:endParaRPr sz="1600">
              <a:latin typeface="Trebuchet MS"/>
              <a:cs typeface="Trebuchet MS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3435984" y="3004820"/>
            <a:ext cx="1969135" cy="487045"/>
            <a:chOff x="3435984" y="3004820"/>
            <a:chExt cx="1969135" cy="487045"/>
          </a:xfrm>
        </p:grpSpPr>
        <p:sp>
          <p:nvSpPr>
            <p:cNvPr id="20" name="object 20" descr=""/>
            <p:cNvSpPr/>
            <p:nvPr/>
          </p:nvSpPr>
          <p:spPr>
            <a:xfrm>
              <a:off x="3435984" y="3004820"/>
              <a:ext cx="1906270" cy="422909"/>
            </a:xfrm>
            <a:custGeom>
              <a:avLst/>
              <a:gdLst/>
              <a:ahLst/>
              <a:cxnLst/>
              <a:rect l="l" t="t" r="r" b="b"/>
              <a:pathLst>
                <a:path w="1906270" h="422910">
                  <a:moveTo>
                    <a:pt x="1857502" y="0"/>
                  </a:moveTo>
                  <a:lnTo>
                    <a:pt x="48640" y="0"/>
                  </a:lnTo>
                  <a:lnTo>
                    <a:pt x="29682" y="3813"/>
                  </a:lnTo>
                  <a:lnTo>
                    <a:pt x="14224" y="14224"/>
                  </a:lnTo>
                  <a:lnTo>
                    <a:pt x="3813" y="29682"/>
                  </a:lnTo>
                  <a:lnTo>
                    <a:pt x="0" y="48641"/>
                  </a:lnTo>
                  <a:lnTo>
                    <a:pt x="0" y="373761"/>
                  </a:lnTo>
                  <a:lnTo>
                    <a:pt x="3813" y="392739"/>
                  </a:lnTo>
                  <a:lnTo>
                    <a:pt x="14223" y="408241"/>
                  </a:lnTo>
                  <a:lnTo>
                    <a:pt x="29682" y="418695"/>
                  </a:lnTo>
                  <a:lnTo>
                    <a:pt x="48640" y="422529"/>
                  </a:lnTo>
                  <a:lnTo>
                    <a:pt x="1857502" y="422529"/>
                  </a:lnTo>
                  <a:lnTo>
                    <a:pt x="1876460" y="418695"/>
                  </a:lnTo>
                  <a:lnTo>
                    <a:pt x="1891918" y="408241"/>
                  </a:lnTo>
                  <a:lnTo>
                    <a:pt x="1902329" y="392739"/>
                  </a:lnTo>
                  <a:lnTo>
                    <a:pt x="1906142" y="373761"/>
                  </a:lnTo>
                  <a:lnTo>
                    <a:pt x="1906142" y="48641"/>
                  </a:lnTo>
                  <a:lnTo>
                    <a:pt x="1902329" y="29682"/>
                  </a:lnTo>
                  <a:lnTo>
                    <a:pt x="1891918" y="14224"/>
                  </a:lnTo>
                  <a:lnTo>
                    <a:pt x="1876460" y="3813"/>
                  </a:lnTo>
                  <a:lnTo>
                    <a:pt x="1857502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489324" y="3067304"/>
              <a:ext cx="1906270" cy="415290"/>
            </a:xfrm>
            <a:custGeom>
              <a:avLst/>
              <a:gdLst/>
              <a:ahLst/>
              <a:cxnLst/>
              <a:rect l="l" t="t" r="r" b="b"/>
              <a:pathLst>
                <a:path w="1906270" h="415289">
                  <a:moveTo>
                    <a:pt x="0" y="36956"/>
                  </a:moveTo>
                  <a:lnTo>
                    <a:pt x="2899" y="22556"/>
                  </a:lnTo>
                  <a:lnTo>
                    <a:pt x="10810" y="10810"/>
                  </a:lnTo>
                  <a:lnTo>
                    <a:pt x="22556" y="2899"/>
                  </a:lnTo>
                  <a:lnTo>
                    <a:pt x="36957" y="0"/>
                  </a:lnTo>
                  <a:lnTo>
                    <a:pt x="1869313" y="0"/>
                  </a:lnTo>
                  <a:lnTo>
                    <a:pt x="1883713" y="2899"/>
                  </a:lnTo>
                  <a:lnTo>
                    <a:pt x="1895459" y="10810"/>
                  </a:lnTo>
                  <a:lnTo>
                    <a:pt x="1903370" y="22556"/>
                  </a:lnTo>
                  <a:lnTo>
                    <a:pt x="1906270" y="36956"/>
                  </a:lnTo>
                  <a:lnTo>
                    <a:pt x="1906270" y="377951"/>
                  </a:lnTo>
                  <a:lnTo>
                    <a:pt x="1903370" y="392352"/>
                  </a:lnTo>
                  <a:lnTo>
                    <a:pt x="1895459" y="404098"/>
                  </a:lnTo>
                  <a:lnTo>
                    <a:pt x="1883713" y="412009"/>
                  </a:lnTo>
                  <a:lnTo>
                    <a:pt x="1869313" y="414908"/>
                  </a:lnTo>
                  <a:lnTo>
                    <a:pt x="36957" y="414908"/>
                  </a:lnTo>
                  <a:lnTo>
                    <a:pt x="22556" y="412009"/>
                  </a:lnTo>
                  <a:lnTo>
                    <a:pt x="10810" y="404098"/>
                  </a:lnTo>
                  <a:lnTo>
                    <a:pt x="2899" y="392352"/>
                  </a:lnTo>
                  <a:lnTo>
                    <a:pt x="0" y="377951"/>
                  </a:lnTo>
                  <a:lnTo>
                    <a:pt x="0" y="36956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3677158" y="3093212"/>
            <a:ext cx="13677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Trebuchet MS"/>
                <a:cs typeface="Trebuchet MS"/>
              </a:rPr>
              <a:t>Data</a:t>
            </a:r>
            <a:r>
              <a:rPr dirty="0" sz="1400" spc="-70" b="1">
                <a:latin typeface="Trebuchet MS"/>
                <a:cs typeface="Trebuchet MS"/>
              </a:rPr>
              <a:t> </a:t>
            </a:r>
            <a:r>
              <a:rPr dirty="0" sz="1400" spc="-10" b="1">
                <a:latin typeface="Trebuchet MS"/>
                <a:cs typeface="Trebuchet MS"/>
              </a:rPr>
              <a:t>Acquisition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3353561" y="2918205"/>
            <a:ext cx="288290" cy="288290"/>
          </a:xfrm>
          <a:custGeom>
            <a:avLst/>
            <a:gdLst/>
            <a:ahLst/>
            <a:cxnLst/>
            <a:rect l="l" t="t" r="r" b="b"/>
            <a:pathLst>
              <a:path w="288289" h="288289">
                <a:moveTo>
                  <a:pt x="144017" y="0"/>
                </a:moveTo>
                <a:lnTo>
                  <a:pt x="98511" y="7333"/>
                </a:lnTo>
                <a:lnTo>
                  <a:pt x="58978" y="27761"/>
                </a:lnTo>
                <a:lnTo>
                  <a:pt x="27797" y="58923"/>
                </a:lnTo>
                <a:lnTo>
                  <a:pt x="7345" y="98462"/>
                </a:lnTo>
                <a:lnTo>
                  <a:pt x="0" y="144018"/>
                </a:lnTo>
                <a:lnTo>
                  <a:pt x="7345" y="189511"/>
                </a:lnTo>
                <a:lnTo>
                  <a:pt x="27797" y="229012"/>
                </a:lnTo>
                <a:lnTo>
                  <a:pt x="58978" y="260155"/>
                </a:lnTo>
                <a:lnTo>
                  <a:pt x="98511" y="280576"/>
                </a:lnTo>
                <a:lnTo>
                  <a:pt x="144017" y="287908"/>
                </a:lnTo>
                <a:lnTo>
                  <a:pt x="189524" y="280576"/>
                </a:lnTo>
                <a:lnTo>
                  <a:pt x="229057" y="260155"/>
                </a:lnTo>
                <a:lnTo>
                  <a:pt x="260238" y="229012"/>
                </a:lnTo>
                <a:lnTo>
                  <a:pt x="280690" y="189511"/>
                </a:lnTo>
                <a:lnTo>
                  <a:pt x="288036" y="144018"/>
                </a:lnTo>
                <a:lnTo>
                  <a:pt x="280690" y="98462"/>
                </a:lnTo>
                <a:lnTo>
                  <a:pt x="260238" y="58923"/>
                </a:lnTo>
                <a:lnTo>
                  <a:pt x="229057" y="27761"/>
                </a:lnTo>
                <a:lnTo>
                  <a:pt x="189524" y="7333"/>
                </a:lnTo>
                <a:lnTo>
                  <a:pt x="14401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3433317" y="2928620"/>
            <a:ext cx="1206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 b="1">
                <a:solidFill>
                  <a:srgbClr val="4D5A67"/>
                </a:solidFill>
                <a:latin typeface="Trebuchet MS"/>
                <a:cs typeface="Trebuchet MS"/>
              </a:rPr>
              <a:t>1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5067680" y="3437254"/>
            <a:ext cx="3732529" cy="610235"/>
            <a:chOff x="5067680" y="3437254"/>
            <a:chExt cx="3732529" cy="610235"/>
          </a:xfrm>
        </p:grpSpPr>
        <p:sp>
          <p:nvSpPr>
            <p:cNvPr id="26" name="object 26" descr=""/>
            <p:cNvSpPr/>
            <p:nvPr/>
          </p:nvSpPr>
          <p:spPr>
            <a:xfrm>
              <a:off x="5129402" y="3557015"/>
              <a:ext cx="3624579" cy="422909"/>
            </a:xfrm>
            <a:custGeom>
              <a:avLst/>
              <a:gdLst/>
              <a:ahLst/>
              <a:cxnLst/>
              <a:rect l="l" t="t" r="r" b="b"/>
              <a:pathLst>
                <a:path w="3624579" h="422910">
                  <a:moveTo>
                    <a:pt x="3575812" y="0"/>
                  </a:moveTo>
                  <a:lnTo>
                    <a:pt x="48768" y="0"/>
                  </a:lnTo>
                  <a:lnTo>
                    <a:pt x="29789" y="3831"/>
                  </a:lnTo>
                  <a:lnTo>
                    <a:pt x="14287" y="14271"/>
                  </a:lnTo>
                  <a:lnTo>
                    <a:pt x="3833" y="29735"/>
                  </a:lnTo>
                  <a:lnTo>
                    <a:pt x="0" y="48641"/>
                  </a:lnTo>
                  <a:lnTo>
                    <a:pt x="0" y="373824"/>
                  </a:lnTo>
                  <a:lnTo>
                    <a:pt x="3833" y="392789"/>
                  </a:lnTo>
                  <a:lnTo>
                    <a:pt x="14287" y="408274"/>
                  </a:lnTo>
                  <a:lnTo>
                    <a:pt x="29789" y="418714"/>
                  </a:lnTo>
                  <a:lnTo>
                    <a:pt x="48768" y="422541"/>
                  </a:lnTo>
                  <a:lnTo>
                    <a:pt x="3575812" y="422541"/>
                  </a:lnTo>
                  <a:lnTo>
                    <a:pt x="3594790" y="418714"/>
                  </a:lnTo>
                  <a:lnTo>
                    <a:pt x="3610292" y="408274"/>
                  </a:lnTo>
                  <a:lnTo>
                    <a:pt x="3620746" y="392789"/>
                  </a:lnTo>
                  <a:lnTo>
                    <a:pt x="3624579" y="373824"/>
                  </a:lnTo>
                  <a:lnTo>
                    <a:pt x="3624579" y="48641"/>
                  </a:lnTo>
                  <a:lnTo>
                    <a:pt x="3620746" y="29735"/>
                  </a:lnTo>
                  <a:lnTo>
                    <a:pt x="3610292" y="14271"/>
                  </a:lnTo>
                  <a:lnTo>
                    <a:pt x="3594790" y="3831"/>
                  </a:lnTo>
                  <a:lnTo>
                    <a:pt x="3575812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5077205" y="3622928"/>
              <a:ext cx="3624579" cy="415290"/>
            </a:xfrm>
            <a:custGeom>
              <a:avLst/>
              <a:gdLst/>
              <a:ahLst/>
              <a:cxnLst/>
              <a:rect l="l" t="t" r="r" b="b"/>
              <a:pathLst>
                <a:path w="3624579" h="415289">
                  <a:moveTo>
                    <a:pt x="0" y="36957"/>
                  </a:moveTo>
                  <a:lnTo>
                    <a:pt x="2899" y="22556"/>
                  </a:lnTo>
                  <a:lnTo>
                    <a:pt x="10810" y="10810"/>
                  </a:lnTo>
                  <a:lnTo>
                    <a:pt x="22556" y="2899"/>
                  </a:lnTo>
                  <a:lnTo>
                    <a:pt x="36957" y="0"/>
                  </a:lnTo>
                  <a:lnTo>
                    <a:pt x="3587623" y="0"/>
                  </a:lnTo>
                  <a:lnTo>
                    <a:pt x="3602023" y="2899"/>
                  </a:lnTo>
                  <a:lnTo>
                    <a:pt x="3613769" y="10810"/>
                  </a:lnTo>
                  <a:lnTo>
                    <a:pt x="3621680" y="22556"/>
                  </a:lnTo>
                  <a:lnTo>
                    <a:pt x="3624579" y="36957"/>
                  </a:lnTo>
                  <a:lnTo>
                    <a:pt x="3624579" y="377964"/>
                  </a:lnTo>
                  <a:lnTo>
                    <a:pt x="3621680" y="392339"/>
                  </a:lnTo>
                  <a:lnTo>
                    <a:pt x="3613769" y="404079"/>
                  </a:lnTo>
                  <a:lnTo>
                    <a:pt x="3602023" y="411993"/>
                  </a:lnTo>
                  <a:lnTo>
                    <a:pt x="3587623" y="414896"/>
                  </a:lnTo>
                  <a:lnTo>
                    <a:pt x="36957" y="414896"/>
                  </a:lnTo>
                  <a:lnTo>
                    <a:pt x="22556" y="411993"/>
                  </a:lnTo>
                  <a:lnTo>
                    <a:pt x="10810" y="404079"/>
                  </a:lnTo>
                  <a:lnTo>
                    <a:pt x="2899" y="392339"/>
                  </a:lnTo>
                  <a:lnTo>
                    <a:pt x="0" y="377964"/>
                  </a:lnTo>
                  <a:lnTo>
                    <a:pt x="0" y="36957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8511794" y="3437254"/>
              <a:ext cx="288290" cy="288290"/>
            </a:xfrm>
            <a:custGeom>
              <a:avLst/>
              <a:gdLst/>
              <a:ahLst/>
              <a:cxnLst/>
              <a:rect l="l" t="t" r="r" b="b"/>
              <a:pathLst>
                <a:path w="288290" h="288289">
                  <a:moveTo>
                    <a:pt x="144017" y="0"/>
                  </a:moveTo>
                  <a:lnTo>
                    <a:pt x="98511" y="7333"/>
                  </a:lnTo>
                  <a:lnTo>
                    <a:pt x="58978" y="27761"/>
                  </a:lnTo>
                  <a:lnTo>
                    <a:pt x="27797" y="58923"/>
                  </a:lnTo>
                  <a:lnTo>
                    <a:pt x="7345" y="98462"/>
                  </a:lnTo>
                  <a:lnTo>
                    <a:pt x="0" y="144018"/>
                  </a:lnTo>
                  <a:lnTo>
                    <a:pt x="7345" y="189511"/>
                  </a:lnTo>
                  <a:lnTo>
                    <a:pt x="27797" y="229012"/>
                  </a:lnTo>
                  <a:lnTo>
                    <a:pt x="58978" y="260155"/>
                  </a:lnTo>
                  <a:lnTo>
                    <a:pt x="98511" y="280576"/>
                  </a:lnTo>
                  <a:lnTo>
                    <a:pt x="144017" y="287909"/>
                  </a:lnTo>
                  <a:lnTo>
                    <a:pt x="189524" y="280576"/>
                  </a:lnTo>
                  <a:lnTo>
                    <a:pt x="229057" y="260155"/>
                  </a:lnTo>
                  <a:lnTo>
                    <a:pt x="260238" y="229012"/>
                  </a:lnTo>
                  <a:lnTo>
                    <a:pt x="280690" y="189511"/>
                  </a:lnTo>
                  <a:lnTo>
                    <a:pt x="288035" y="144018"/>
                  </a:lnTo>
                  <a:lnTo>
                    <a:pt x="280690" y="98462"/>
                  </a:lnTo>
                  <a:lnTo>
                    <a:pt x="260238" y="58923"/>
                  </a:lnTo>
                  <a:lnTo>
                    <a:pt x="229057" y="27761"/>
                  </a:lnTo>
                  <a:lnTo>
                    <a:pt x="189524" y="7333"/>
                  </a:lnTo>
                  <a:lnTo>
                    <a:pt x="1440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5250941" y="3447669"/>
            <a:ext cx="3462654" cy="4356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54070">
              <a:lnSpc>
                <a:spcPts val="1610"/>
              </a:lnSpc>
              <a:spcBef>
                <a:spcPts val="100"/>
              </a:spcBef>
            </a:pPr>
            <a:r>
              <a:rPr dirty="0" sz="1400" spc="-50" b="1">
                <a:solidFill>
                  <a:srgbClr val="4D5A67"/>
                </a:solidFill>
                <a:latin typeface="Trebuchet MS"/>
                <a:cs typeface="Trebuchet MS"/>
              </a:rPr>
              <a:t>2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ts val="1610"/>
              </a:lnSpc>
            </a:pPr>
            <a:r>
              <a:rPr dirty="0" sz="1400" spc="-10" b="1">
                <a:latin typeface="Trebuchet MS"/>
                <a:cs typeface="Trebuchet MS"/>
              </a:rPr>
              <a:t>Exchange</a:t>
            </a:r>
            <a:r>
              <a:rPr dirty="0" sz="1400" spc="-155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Microdata</a:t>
            </a:r>
            <a:r>
              <a:rPr dirty="0" sz="1400" spc="-114" b="1">
                <a:latin typeface="Trebuchet MS"/>
                <a:cs typeface="Trebuchet MS"/>
              </a:rPr>
              <a:t> </a:t>
            </a:r>
            <a:r>
              <a:rPr dirty="0" sz="1400" spc="-35" b="1">
                <a:latin typeface="Trebuchet MS"/>
                <a:cs typeface="Trebuchet MS"/>
              </a:rPr>
              <a:t>by</a:t>
            </a:r>
            <a:r>
              <a:rPr dirty="0" sz="1400" spc="-105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Name</a:t>
            </a:r>
            <a:r>
              <a:rPr dirty="0" sz="1400" spc="-114" b="1">
                <a:latin typeface="Trebuchet MS"/>
                <a:cs typeface="Trebuchet MS"/>
              </a:rPr>
              <a:t> </a:t>
            </a:r>
            <a:r>
              <a:rPr dirty="0" sz="1400" spc="-35" b="1">
                <a:latin typeface="Trebuchet MS"/>
                <a:cs typeface="Trebuchet MS"/>
              </a:rPr>
              <a:t>by</a:t>
            </a:r>
            <a:r>
              <a:rPr dirty="0" sz="1400" spc="-105" b="1">
                <a:latin typeface="Trebuchet MS"/>
                <a:cs typeface="Trebuchet MS"/>
              </a:rPr>
              <a:t> </a:t>
            </a:r>
            <a:r>
              <a:rPr dirty="0" sz="1400" spc="-10" b="1">
                <a:latin typeface="Trebuchet MS"/>
                <a:cs typeface="Trebuchet MS"/>
              </a:rPr>
              <a:t>Address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3353561" y="4057586"/>
            <a:ext cx="4599940" cy="715010"/>
            <a:chOff x="3353561" y="4057586"/>
            <a:chExt cx="4599940" cy="715010"/>
          </a:xfrm>
        </p:grpSpPr>
        <p:sp>
          <p:nvSpPr>
            <p:cNvPr id="31" name="object 31" descr=""/>
            <p:cNvSpPr/>
            <p:nvPr/>
          </p:nvSpPr>
          <p:spPr>
            <a:xfrm>
              <a:off x="3435984" y="4144200"/>
              <a:ext cx="4454525" cy="541020"/>
            </a:xfrm>
            <a:custGeom>
              <a:avLst/>
              <a:gdLst/>
              <a:ahLst/>
              <a:cxnLst/>
              <a:rect l="l" t="t" r="r" b="b"/>
              <a:pathLst>
                <a:path w="4454525" h="541020">
                  <a:moveTo>
                    <a:pt x="4391914" y="0"/>
                  </a:moveTo>
                  <a:lnTo>
                    <a:pt x="62229" y="0"/>
                  </a:lnTo>
                  <a:lnTo>
                    <a:pt x="37986" y="4899"/>
                  </a:lnTo>
                  <a:lnTo>
                    <a:pt x="18208" y="18259"/>
                  </a:lnTo>
                  <a:lnTo>
                    <a:pt x="4883" y="38072"/>
                  </a:lnTo>
                  <a:lnTo>
                    <a:pt x="0" y="62331"/>
                  </a:lnTo>
                  <a:lnTo>
                    <a:pt x="0" y="478434"/>
                  </a:lnTo>
                  <a:lnTo>
                    <a:pt x="4883" y="502698"/>
                  </a:lnTo>
                  <a:lnTo>
                    <a:pt x="18208" y="522511"/>
                  </a:lnTo>
                  <a:lnTo>
                    <a:pt x="37986" y="535868"/>
                  </a:lnTo>
                  <a:lnTo>
                    <a:pt x="62229" y="540766"/>
                  </a:lnTo>
                  <a:lnTo>
                    <a:pt x="4391914" y="540766"/>
                  </a:lnTo>
                  <a:lnTo>
                    <a:pt x="4416176" y="535868"/>
                  </a:lnTo>
                  <a:lnTo>
                    <a:pt x="4435998" y="522511"/>
                  </a:lnTo>
                  <a:lnTo>
                    <a:pt x="4449367" y="502698"/>
                  </a:lnTo>
                  <a:lnTo>
                    <a:pt x="4454270" y="478434"/>
                  </a:lnTo>
                  <a:lnTo>
                    <a:pt x="4454270" y="62331"/>
                  </a:lnTo>
                  <a:lnTo>
                    <a:pt x="4449367" y="38072"/>
                  </a:lnTo>
                  <a:lnTo>
                    <a:pt x="4435998" y="18259"/>
                  </a:lnTo>
                  <a:lnTo>
                    <a:pt x="4416176" y="4899"/>
                  </a:lnTo>
                  <a:lnTo>
                    <a:pt x="4391914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489324" y="4206747"/>
              <a:ext cx="4454525" cy="556260"/>
            </a:xfrm>
            <a:custGeom>
              <a:avLst/>
              <a:gdLst/>
              <a:ahLst/>
              <a:cxnLst/>
              <a:rect l="l" t="t" r="r" b="b"/>
              <a:pathLst>
                <a:path w="4454525" h="556260">
                  <a:moveTo>
                    <a:pt x="0" y="49479"/>
                  </a:moveTo>
                  <a:lnTo>
                    <a:pt x="3899" y="30223"/>
                  </a:lnTo>
                  <a:lnTo>
                    <a:pt x="14525" y="14495"/>
                  </a:lnTo>
                  <a:lnTo>
                    <a:pt x="30271" y="3889"/>
                  </a:lnTo>
                  <a:lnTo>
                    <a:pt x="49529" y="0"/>
                  </a:lnTo>
                  <a:lnTo>
                    <a:pt x="4404868" y="0"/>
                  </a:lnTo>
                  <a:lnTo>
                    <a:pt x="4424126" y="3889"/>
                  </a:lnTo>
                  <a:lnTo>
                    <a:pt x="4439872" y="14495"/>
                  </a:lnTo>
                  <a:lnTo>
                    <a:pt x="4450498" y="30223"/>
                  </a:lnTo>
                  <a:lnTo>
                    <a:pt x="4454398" y="49479"/>
                  </a:lnTo>
                  <a:lnTo>
                    <a:pt x="4454398" y="506488"/>
                  </a:lnTo>
                  <a:lnTo>
                    <a:pt x="4450498" y="525744"/>
                  </a:lnTo>
                  <a:lnTo>
                    <a:pt x="4439872" y="541472"/>
                  </a:lnTo>
                  <a:lnTo>
                    <a:pt x="4424126" y="552078"/>
                  </a:lnTo>
                  <a:lnTo>
                    <a:pt x="4404868" y="555967"/>
                  </a:lnTo>
                  <a:lnTo>
                    <a:pt x="49529" y="555967"/>
                  </a:lnTo>
                  <a:lnTo>
                    <a:pt x="30271" y="552078"/>
                  </a:lnTo>
                  <a:lnTo>
                    <a:pt x="14525" y="541472"/>
                  </a:lnTo>
                  <a:lnTo>
                    <a:pt x="3899" y="525744"/>
                  </a:lnTo>
                  <a:lnTo>
                    <a:pt x="0" y="506488"/>
                  </a:lnTo>
                  <a:lnTo>
                    <a:pt x="0" y="49479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3353561" y="4057586"/>
              <a:ext cx="288290" cy="288290"/>
            </a:xfrm>
            <a:custGeom>
              <a:avLst/>
              <a:gdLst/>
              <a:ahLst/>
              <a:cxnLst/>
              <a:rect l="l" t="t" r="r" b="b"/>
              <a:pathLst>
                <a:path w="288289" h="288289">
                  <a:moveTo>
                    <a:pt x="144017" y="0"/>
                  </a:moveTo>
                  <a:lnTo>
                    <a:pt x="98511" y="7340"/>
                  </a:lnTo>
                  <a:lnTo>
                    <a:pt x="58978" y="27782"/>
                  </a:lnTo>
                  <a:lnTo>
                    <a:pt x="27797" y="58954"/>
                  </a:lnTo>
                  <a:lnTo>
                    <a:pt x="7345" y="98485"/>
                  </a:lnTo>
                  <a:lnTo>
                    <a:pt x="0" y="144005"/>
                  </a:lnTo>
                  <a:lnTo>
                    <a:pt x="7345" y="189519"/>
                  </a:lnTo>
                  <a:lnTo>
                    <a:pt x="27797" y="229046"/>
                  </a:lnTo>
                  <a:lnTo>
                    <a:pt x="58978" y="260216"/>
                  </a:lnTo>
                  <a:lnTo>
                    <a:pt x="98511" y="280657"/>
                  </a:lnTo>
                  <a:lnTo>
                    <a:pt x="144017" y="287997"/>
                  </a:lnTo>
                  <a:lnTo>
                    <a:pt x="189524" y="280657"/>
                  </a:lnTo>
                  <a:lnTo>
                    <a:pt x="229057" y="260216"/>
                  </a:lnTo>
                  <a:lnTo>
                    <a:pt x="260238" y="229046"/>
                  </a:lnTo>
                  <a:lnTo>
                    <a:pt x="280690" y="189519"/>
                  </a:lnTo>
                  <a:lnTo>
                    <a:pt x="288036" y="144005"/>
                  </a:lnTo>
                  <a:lnTo>
                    <a:pt x="280690" y="98485"/>
                  </a:lnTo>
                  <a:lnTo>
                    <a:pt x="260238" y="58954"/>
                  </a:lnTo>
                  <a:lnTo>
                    <a:pt x="229057" y="27782"/>
                  </a:lnTo>
                  <a:lnTo>
                    <a:pt x="189524" y="7340"/>
                  </a:lnTo>
                  <a:lnTo>
                    <a:pt x="14401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3433317" y="4068267"/>
            <a:ext cx="4329430" cy="617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490"/>
              </a:lnSpc>
              <a:spcBef>
                <a:spcPts val="100"/>
              </a:spcBef>
            </a:pPr>
            <a:r>
              <a:rPr dirty="0" sz="1400" spc="-50" b="1">
                <a:solidFill>
                  <a:srgbClr val="4D5A67"/>
                </a:solidFill>
                <a:latin typeface="Trebuchet MS"/>
                <a:cs typeface="Trebuchet MS"/>
              </a:rPr>
              <a:t>3</a:t>
            </a:r>
            <a:endParaRPr sz="1400">
              <a:latin typeface="Trebuchet MS"/>
              <a:cs typeface="Trebuchet MS"/>
            </a:endParaRPr>
          </a:p>
          <a:p>
            <a:pPr marL="256540">
              <a:lnSpc>
                <a:spcPts val="1490"/>
              </a:lnSpc>
            </a:pPr>
            <a:r>
              <a:rPr dirty="0" sz="1400" spc="-20" b="1">
                <a:latin typeface="Trebuchet MS"/>
                <a:cs typeface="Trebuchet MS"/>
              </a:rPr>
              <a:t>Provision</a:t>
            </a:r>
            <a:r>
              <a:rPr dirty="0" sz="1400" spc="-80" b="1">
                <a:latin typeface="Trebuchet MS"/>
                <a:cs typeface="Trebuchet MS"/>
              </a:rPr>
              <a:t> </a:t>
            </a:r>
            <a:r>
              <a:rPr dirty="0" sz="1400" spc="-20" b="1">
                <a:latin typeface="Trebuchet MS"/>
                <a:cs typeface="Trebuchet MS"/>
              </a:rPr>
              <a:t>of</a:t>
            </a:r>
            <a:r>
              <a:rPr dirty="0" sz="1400" spc="-75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National</a:t>
            </a:r>
            <a:r>
              <a:rPr dirty="0" sz="1400" spc="-100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Statistical</a:t>
            </a:r>
            <a:r>
              <a:rPr dirty="0" sz="1400" spc="-85" b="1">
                <a:latin typeface="Trebuchet MS"/>
                <a:cs typeface="Trebuchet MS"/>
              </a:rPr>
              <a:t> </a:t>
            </a:r>
            <a:r>
              <a:rPr dirty="0" sz="1400" spc="-30" b="1">
                <a:latin typeface="Trebuchet MS"/>
                <a:cs typeface="Trebuchet MS"/>
              </a:rPr>
              <a:t>Infrastructure</a:t>
            </a:r>
            <a:r>
              <a:rPr dirty="0" sz="1400" spc="-100" b="1">
                <a:latin typeface="Trebuchet MS"/>
                <a:cs typeface="Trebuchet MS"/>
              </a:rPr>
              <a:t> </a:t>
            </a:r>
            <a:r>
              <a:rPr dirty="0" sz="1400" spc="-25" b="1">
                <a:latin typeface="Trebuchet MS"/>
                <a:cs typeface="Trebuchet MS"/>
              </a:rPr>
              <a:t>and</a:t>
            </a:r>
            <a:endParaRPr sz="1400">
              <a:latin typeface="Trebuchet MS"/>
              <a:cs typeface="Trebuchet MS"/>
            </a:endParaRPr>
          </a:p>
          <a:p>
            <a:pPr marL="256540">
              <a:lnSpc>
                <a:spcPct val="100000"/>
              </a:lnSpc>
              <a:spcBef>
                <a:spcPts val="5"/>
              </a:spcBef>
            </a:pPr>
            <a:r>
              <a:rPr dirty="0" sz="1400" spc="-10" b="1">
                <a:latin typeface="Trebuchet MS"/>
                <a:cs typeface="Trebuchet MS"/>
              </a:rPr>
              <a:t>Development</a:t>
            </a:r>
            <a:r>
              <a:rPr dirty="0" sz="1400" spc="-114" b="1">
                <a:latin typeface="Trebuchet MS"/>
                <a:cs typeface="Trebuchet MS"/>
              </a:rPr>
              <a:t> </a:t>
            </a:r>
            <a:r>
              <a:rPr dirty="0" sz="1400" spc="-20" b="1">
                <a:latin typeface="Trebuchet MS"/>
                <a:cs typeface="Trebuchet MS"/>
              </a:rPr>
              <a:t>of</a:t>
            </a:r>
            <a:r>
              <a:rPr dirty="0" sz="1400" spc="-85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a</a:t>
            </a:r>
            <a:r>
              <a:rPr dirty="0" sz="1400" spc="-95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Statistical</a:t>
            </a:r>
            <a:r>
              <a:rPr dirty="0" sz="1400" spc="-100" b="1">
                <a:latin typeface="Trebuchet MS"/>
                <a:cs typeface="Trebuchet MS"/>
              </a:rPr>
              <a:t> </a:t>
            </a:r>
            <a:r>
              <a:rPr dirty="0" sz="1400" b="1">
                <a:latin typeface="Trebuchet MS"/>
                <a:cs typeface="Trebuchet MS"/>
              </a:rPr>
              <a:t>Data</a:t>
            </a:r>
            <a:r>
              <a:rPr dirty="0" sz="1400" spc="-105" b="1">
                <a:latin typeface="Trebuchet MS"/>
                <a:cs typeface="Trebuchet MS"/>
              </a:rPr>
              <a:t> </a:t>
            </a:r>
            <a:r>
              <a:rPr dirty="0" sz="1400" spc="-10" b="1">
                <a:latin typeface="Trebuchet MS"/>
                <a:cs typeface="Trebuchet MS"/>
              </a:rPr>
              <a:t>Center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35" name="object 35" descr=""/>
          <p:cNvGrpSpPr/>
          <p:nvPr/>
        </p:nvGrpSpPr>
        <p:grpSpPr>
          <a:xfrm>
            <a:off x="2887598" y="1080261"/>
            <a:ext cx="2357755" cy="1775460"/>
            <a:chOff x="2887598" y="1080261"/>
            <a:chExt cx="2357755" cy="1775460"/>
          </a:xfrm>
        </p:grpSpPr>
        <p:sp>
          <p:nvSpPr>
            <p:cNvPr id="36" name="object 36" descr=""/>
            <p:cNvSpPr/>
            <p:nvPr/>
          </p:nvSpPr>
          <p:spPr>
            <a:xfrm>
              <a:off x="2987420" y="1170558"/>
              <a:ext cx="2244725" cy="1671955"/>
            </a:xfrm>
            <a:custGeom>
              <a:avLst/>
              <a:gdLst/>
              <a:ahLst/>
              <a:cxnLst/>
              <a:rect l="l" t="t" r="r" b="b"/>
              <a:pathLst>
                <a:path w="2244725" h="1671955">
                  <a:moveTo>
                    <a:pt x="0" y="152400"/>
                  </a:moveTo>
                  <a:lnTo>
                    <a:pt x="7766" y="104217"/>
                  </a:lnTo>
                  <a:lnTo>
                    <a:pt x="29394" y="62380"/>
                  </a:lnTo>
                  <a:lnTo>
                    <a:pt x="62380" y="29394"/>
                  </a:lnTo>
                  <a:lnTo>
                    <a:pt x="104217" y="7766"/>
                  </a:lnTo>
                  <a:lnTo>
                    <a:pt x="152400" y="0"/>
                  </a:lnTo>
                  <a:lnTo>
                    <a:pt x="2092325" y="0"/>
                  </a:lnTo>
                  <a:lnTo>
                    <a:pt x="2140459" y="7766"/>
                  </a:lnTo>
                  <a:lnTo>
                    <a:pt x="2182289" y="29394"/>
                  </a:lnTo>
                  <a:lnTo>
                    <a:pt x="2215293" y="62380"/>
                  </a:lnTo>
                  <a:lnTo>
                    <a:pt x="2236946" y="104217"/>
                  </a:lnTo>
                  <a:lnTo>
                    <a:pt x="2244725" y="152400"/>
                  </a:lnTo>
                  <a:lnTo>
                    <a:pt x="2244725" y="1519554"/>
                  </a:lnTo>
                  <a:lnTo>
                    <a:pt x="2236946" y="1567737"/>
                  </a:lnTo>
                  <a:lnTo>
                    <a:pt x="2215293" y="1609574"/>
                  </a:lnTo>
                  <a:lnTo>
                    <a:pt x="2182289" y="1642560"/>
                  </a:lnTo>
                  <a:lnTo>
                    <a:pt x="2140459" y="1664188"/>
                  </a:lnTo>
                  <a:lnTo>
                    <a:pt x="2092325" y="1671954"/>
                  </a:lnTo>
                  <a:lnTo>
                    <a:pt x="152400" y="1671954"/>
                  </a:lnTo>
                  <a:lnTo>
                    <a:pt x="104217" y="1664188"/>
                  </a:lnTo>
                  <a:lnTo>
                    <a:pt x="62380" y="1642560"/>
                  </a:lnTo>
                  <a:lnTo>
                    <a:pt x="29394" y="1609574"/>
                  </a:lnTo>
                  <a:lnTo>
                    <a:pt x="7766" y="1567737"/>
                  </a:lnTo>
                  <a:lnTo>
                    <a:pt x="0" y="1519554"/>
                  </a:lnTo>
                  <a:lnTo>
                    <a:pt x="0" y="152400"/>
                  </a:lnTo>
                  <a:close/>
                </a:path>
              </a:pathLst>
            </a:custGeom>
            <a:ln w="2540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87598" y="1080261"/>
              <a:ext cx="2244725" cy="1685163"/>
            </a:xfrm>
            <a:prstGeom prst="rect">
              <a:avLst/>
            </a:prstGeom>
          </p:spPr>
        </p:pic>
      </p:grpSp>
      <p:sp>
        <p:nvSpPr>
          <p:cNvPr id="38" name="object 3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10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1070622"/>
            <a:ext cx="9144000" cy="2432685"/>
            <a:chOff x="0" y="1070622"/>
            <a:chExt cx="9144000" cy="243268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070622"/>
              <a:ext cx="9144000" cy="1160259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6737985" y="2125345"/>
              <a:ext cx="2406015" cy="1377950"/>
            </a:xfrm>
            <a:custGeom>
              <a:avLst/>
              <a:gdLst/>
              <a:ahLst/>
              <a:cxnLst/>
              <a:rect l="l" t="t" r="r" b="b"/>
              <a:pathLst>
                <a:path w="2406015" h="1377950">
                  <a:moveTo>
                    <a:pt x="2406015" y="0"/>
                  </a:moveTo>
                  <a:lnTo>
                    <a:pt x="210693" y="0"/>
                  </a:lnTo>
                  <a:lnTo>
                    <a:pt x="162392" y="5566"/>
                  </a:lnTo>
                  <a:lnTo>
                    <a:pt x="118048" y="21420"/>
                  </a:lnTo>
                  <a:lnTo>
                    <a:pt x="78928" y="46296"/>
                  </a:lnTo>
                  <a:lnTo>
                    <a:pt x="46296" y="78928"/>
                  </a:lnTo>
                  <a:lnTo>
                    <a:pt x="21420" y="118048"/>
                  </a:lnTo>
                  <a:lnTo>
                    <a:pt x="5566" y="162392"/>
                  </a:lnTo>
                  <a:lnTo>
                    <a:pt x="0" y="210693"/>
                  </a:lnTo>
                  <a:lnTo>
                    <a:pt x="0" y="1167257"/>
                  </a:lnTo>
                  <a:lnTo>
                    <a:pt x="5566" y="1215557"/>
                  </a:lnTo>
                  <a:lnTo>
                    <a:pt x="21420" y="1259901"/>
                  </a:lnTo>
                  <a:lnTo>
                    <a:pt x="46296" y="1299021"/>
                  </a:lnTo>
                  <a:lnTo>
                    <a:pt x="78928" y="1331653"/>
                  </a:lnTo>
                  <a:lnTo>
                    <a:pt x="118048" y="1356529"/>
                  </a:lnTo>
                  <a:lnTo>
                    <a:pt x="162392" y="1372383"/>
                  </a:lnTo>
                  <a:lnTo>
                    <a:pt x="210693" y="1377950"/>
                  </a:lnTo>
                  <a:lnTo>
                    <a:pt x="2406015" y="1377950"/>
                  </a:lnTo>
                  <a:lnTo>
                    <a:pt x="2406015" y="0"/>
                  </a:lnTo>
                  <a:close/>
                </a:path>
              </a:pathLst>
            </a:custGeom>
            <a:solidFill>
              <a:srgbClr val="F2F2F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0" y="1174877"/>
              <a:ext cx="594995" cy="948690"/>
            </a:xfrm>
            <a:custGeom>
              <a:avLst/>
              <a:gdLst/>
              <a:ahLst/>
              <a:cxnLst/>
              <a:rect l="l" t="t" r="r" b="b"/>
              <a:pathLst>
                <a:path w="594995" h="948689">
                  <a:moveTo>
                    <a:pt x="444677" y="0"/>
                  </a:moveTo>
                  <a:lnTo>
                    <a:pt x="0" y="0"/>
                  </a:lnTo>
                  <a:lnTo>
                    <a:pt x="0" y="948690"/>
                  </a:lnTo>
                  <a:lnTo>
                    <a:pt x="444677" y="948690"/>
                  </a:lnTo>
                  <a:lnTo>
                    <a:pt x="491994" y="941054"/>
                  </a:lnTo>
                  <a:lnTo>
                    <a:pt x="533090" y="919794"/>
                  </a:lnTo>
                  <a:lnTo>
                    <a:pt x="565498" y="887379"/>
                  </a:lnTo>
                  <a:lnTo>
                    <a:pt x="586752" y="846277"/>
                  </a:lnTo>
                  <a:lnTo>
                    <a:pt x="594384" y="798957"/>
                  </a:lnTo>
                  <a:lnTo>
                    <a:pt x="594384" y="149733"/>
                  </a:lnTo>
                  <a:lnTo>
                    <a:pt x="586752" y="102412"/>
                  </a:lnTo>
                  <a:lnTo>
                    <a:pt x="565498" y="61310"/>
                  </a:lnTo>
                  <a:lnTo>
                    <a:pt x="533090" y="28895"/>
                  </a:lnTo>
                  <a:lnTo>
                    <a:pt x="491994" y="7635"/>
                  </a:lnTo>
                  <a:lnTo>
                    <a:pt x="444677" y="0"/>
                  </a:lnTo>
                  <a:close/>
                </a:path>
              </a:pathLst>
            </a:custGeom>
            <a:solidFill>
              <a:srgbClr val="D9DEE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569" y="1303032"/>
              <a:ext cx="497243" cy="692391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297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4D6DAD"/>
                </a:solidFill>
              </a:rPr>
              <a:t>UN</a:t>
            </a:r>
            <a:r>
              <a:rPr dirty="0" spc="-170">
                <a:solidFill>
                  <a:srgbClr val="4D6DAD"/>
                </a:solidFill>
              </a:rPr>
              <a:t> </a:t>
            </a:r>
            <a:r>
              <a:rPr dirty="0" spc="-20">
                <a:solidFill>
                  <a:srgbClr val="4D6DAD"/>
                </a:solidFill>
              </a:rPr>
              <a:t>REGIONAL</a:t>
            </a:r>
            <a:r>
              <a:rPr dirty="0" spc="-160">
                <a:solidFill>
                  <a:srgbClr val="4D6DAD"/>
                </a:solidFill>
              </a:rPr>
              <a:t> </a:t>
            </a:r>
            <a:r>
              <a:rPr dirty="0" spc="-75">
                <a:solidFill>
                  <a:srgbClr val="4D6DAD"/>
                </a:solidFill>
              </a:rPr>
              <a:t>HUBS</a:t>
            </a:r>
            <a:r>
              <a:rPr dirty="0" spc="-170">
                <a:solidFill>
                  <a:srgbClr val="4D6DAD"/>
                </a:solidFill>
              </a:rPr>
              <a:t> </a:t>
            </a:r>
            <a:r>
              <a:rPr dirty="0" spc="-25"/>
              <a:t>FOR</a:t>
            </a:r>
            <a:r>
              <a:rPr dirty="0" spc="-160"/>
              <a:t> </a:t>
            </a:r>
            <a:r>
              <a:rPr dirty="0" spc="-50"/>
              <a:t>BIG</a:t>
            </a:r>
            <a:r>
              <a:rPr dirty="0" spc="-155"/>
              <a:t> </a:t>
            </a:r>
            <a:r>
              <a:rPr dirty="0"/>
              <a:t>DATA</a:t>
            </a:r>
            <a:r>
              <a:rPr dirty="0" spc="-155"/>
              <a:t> </a:t>
            </a:r>
            <a:r>
              <a:rPr dirty="0"/>
              <a:t>AND</a:t>
            </a:r>
            <a:r>
              <a:rPr dirty="0" spc="-165"/>
              <a:t> </a:t>
            </a:r>
            <a:r>
              <a:rPr dirty="0"/>
              <a:t>DATA</a:t>
            </a:r>
            <a:r>
              <a:rPr dirty="0" spc="-160"/>
              <a:t> </a:t>
            </a:r>
            <a:r>
              <a:rPr dirty="0" spc="-10"/>
              <a:t>SCIENCE</a:t>
            </a:r>
          </a:p>
        </p:txBody>
      </p:sp>
      <p:sp>
        <p:nvSpPr>
          <p:cNvPr id="9" name="object 9" descr=""/>
          <p:cNvSpPr txBox="1"/>
          <p:nvPr/>
        </p:nvSpPr>
        <p:spPr>
          <a:xfrm>
            <a:off x="745032" y="1349501"/>
            <a:ext cx="4740910" cy="666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 spc="-65">
                <a:latin typeface="Trebuchet MS"/>
                <a:cs typeface="Trebuchet MS"/>
              </a:rPr>
              <a:t>The</a:t>
            </a:r>
            <a:r>
              <a:rPr dirty="0" sz="1400" spc="-95">
                <a:latin typeface="Trebuchet MS"/>
                <a:cs typeface="Trebuchet MS"/>
              </a:rPr>
              <a:t> </a:t>
            </a:r>
            <a:r>
              <a:rPr dirty="0" sz="1400" spc="-25">
                <a:latin typeface="Trebuchet MS"/>
                <a:cs typeface="Trebuchet MS"/>
              </a:rPr>
              <a:t>Regional</a:t>
            </a:r>
            <a:r>
              <a:rPr dirty="0" sz="1400" spc="-105">
                <a:latin typeface="Trebuchet MS"/>
                <a:cs typeface="Trebuchet MS"/>
              </a:rPr>
              <a:t> </a:t>
            </a:r>
            <a:r>
              <a:rPr dirty="0" sz="1400">
                <a:latin typeface="Trebuchet MS"/>
                <a:cs typeface="Trebuchet MS"/>
              </a:rPr>
              <a:t>Hub</a:t>
            </a:r>
            <a:r>
              <a:rPr dirty="0" sz="1400" spc="-105">
                <a:latin typeface="Trebuchet MS"/>
                <a:cs typeface="Trebuchet MS"/>
              </a:rPr>
              <a:t> </a:t>
            </a:r>
            <a:r>
              <a:rPr dirty="0" sz="1400" spc="-65">
                <a:latin typeface="Trebuchet MS"/>
                <a:cs typeface="Trebuchet MS"/>
              </a:rPr>
              <a:t>for</a:t>
            </a:r>
            <a:r>
              <a:rPr dirty="0" sz="1400" spc="-90">
                <a:latin typeface="Trebuchet MS"/>
                <a:cs typeface="Trebuchet MS"/>
              </a:rPr>
              <a:t> </a:t>
            </a:r>
            <a:r>
              <a:rPr dirty="0" sz="1400" spc="-20">
                <a:latin typeface="Trebuchet MS"/>
                <a:cs typeface="Trebuchet MS"/>
              </a:rPr>
              <a:t>Big</a:t>
            </a:r>
            <a:r>
              <a:rPr dirty="0" sz="1400" spc="-105">
                <a:latin typeface="Trebuchet MS"/>
                <a:cs typeface="Trebuchet MS"/>
              </a:rPr>
              <a:t> </a:t>
            </a:r>
            <a:r>
              <a:rPr dirty="0" sz="1400" spc="-10">
                <a:latin typeface="Trebuchet MS"/>
                <a:cs typeface="Trebuchet MS"/>
              </a:rPr>
              <a:t>Data</a:t>
            </a:r>
            <a:r>
              <a:rPr dirty="0" sz="1400" spc="-85">
                <a:latin typeface="Trebuchet MS"/>
                <a:cs typeface="Trebuchet MS"/>
              </a:rPr>
              <a:t> </a:t>
            </a:r>
            <a:r>
              <a:rPr dirty="0" sz="1400">
                <a:latin typeface="Trebuchet MS"/>
                <a:cs typeface="Trebuchet MS"/>
              </a:rPr>
              <a:t>and</a:t>
            </a:r>
            <a:r>
              <a:rPr dirty="0" sz="1400" spc="-90">
                <a:latin typeface="Trebuchet MS"/>
                <a:cs typeface="Trebuchet MS"/>
              </a:rPr>
              <a:t> </a:t>
            </a:r>
            <a:r>
              <a:rPr dirty="0" sz="1400" spc="-10">
                <a:latin typeface="Trebuchet MS"/>
                <a:cs typeface="Trebuchet MS"/>
              </a:rPr>
              <a:t>Data</a:t>
            </a:r>
            <a:r>
              <a:rPr dirty="0" sz="1400" spc="-85">
                <a:latin typeface="Trebuchet MS"/>
                <a:cs typeface="Trebuchet MS"/>
              </a:rPr>
              <a:t> </a:t>
            </a:r>
            <a:r>
              <a:rPr dirty="0" sz="1400">
                <a:latin typeface="Trebuchet MS"/>
                <a:cs typeface="Trebuchet MS"/>
              </a:rPr>
              <a:t>Science</a:t>
            </a:r>
            <a:r>
              <a:rPr dirty="0" sz="1400" spc="-90">
                <a:latin typeface="Trebuchet MS"/>
                <a:cs typeface="Trebuchet MS"/>
              </a:rPr>
              <a:t> </a:t>
            </a:r>
            <a:r>
              <a:rPr dirty="0" sz="1400" spc="-10">
                <a:latin typeface="Trebuchet MS"/>
                <a:cs typeface="Trebuchet MS"/>
              </a:rPr>
              <a:t>supports Asia-</a:t>
            </a:r>
            <a:r>
              <a:rPr dirty="0" sz="1400" spc="-20">
                <a:latin typeface="Trebuchet MS"/>
                <a:cs typeface="Trebuchet MS"/>
              </a:rPr>
              <a:t>Pacific</a:t>
            </a:r>
            <a:r>
              <a:rPr dirty="0" sz="1400" spc="-90">
                <a:latin typeface="Trebuchet MS"/>
                <a:cs typeface="Trebuchet MS"/>
              </a:rPr>
              <a:t> </a:t>
            </a:r>
            <a:r>
              <a:rPr dirty="0" sz="1400" spc="-10">
                <a:latin typeface="Trebuchet MS"/>
                <a:cs typeface="Trebuchet MS"/>
              </a:rPr>
              <a:t>countries</a:t>
            </a:r>
            <a:r>
              <a:rPr dirty="0" sz="1400" spc="-95">
                <a:latin typeface="Trebuchet MS"/>
                <a:cs typeface="Trebuchet MS"/>
              </a:rPr>
              <a:t> </a:t>
            </a:r>
            <a:r>
              <a:rPr dirty="0" sz="1400" spc="-40">
                <a:latin typeface="Trebuchet MS"/>
                <a:cs typeface="Trebuchet MS"/>
              </a:rPr>
              <a:t>in</a:t>
            </a:r>
            <a:r>
              <a:rPr dirty="0" sz="1400" spc="-75">
                <a:latin typeface="Trebuchet MS"/>
                <a:cs typeface="Trebuchet MS"/>
              </a:rPr>
              <a:t> </a:t>
            </a:r>
            <a:r>
              <a:rPr dirty="0" sz="1400" spc="-30" b="1">
                <a:latin typeface="Trebuchet MS"/>
                <a:cs typeface="Trebuchet MS"/>
              </a:rPr>
              <a:t>modernizing</a:t>
            </a:r>
            <a:r>
              <a:rPr dirty="0" sz="1400" spc="-130" b="1">
                <a:latin typeface="Trebuchet MS"/>
                <a:cs typeface="Trebuchet MS"/>
              </a:rPr>
              <a:t> </a:t>
            </a:r>
            <a:r>
              <a:rPr dirty="0" sz="1400" spc="-20" b="1">
                <a:latin typeface="Trebuchet MS"/>
                <a:cs typeface="Trebuchet MS"/>
              </a:rPr>
              <a:t>official</a:t>
            </a:r>
            <a:r>
              <a:rPr dirty="0" sz="1400" spc="-90" b="1">
                <a:latin typeface="Trebuchet MS"/>
                <a:cs typeface="Trebuchet MS"/>
              </a:rPr>
              <a:t> </a:t>
            </a:r>
            <a:r>
              <a:rPr dirty="0" sz="1400" spc="-10" b="1">
                <a:latin typeface="Trebuchet MS"/>
                <a:cs typeface="Trebuchet MS"/>
              </a:rPr>
              <a:t>statistics </a:t>
            </a:r>
            <a:r>
              <a:rPr dirty="0" sz="1400" spc="-30" b="1">
                <a:latin typeface="Trebuchet MS"/>
                <a:cs typeface="Trebuchet MS"/>
              </a:rPr>
              <a:t>through</a:t>
            </a:r>
            <a:r>
              <a:rPr dirty="0" sz="1400" spc="-135" b="1">
                <a:latin typeface="Trebuchet MS"/>
                <a:cs typeface="Trebuchet MS"/>
              </a:rPr>
              <a:t> </a:t>
            </a:r>
            <a:r>
              <a:rPr dirty="0" sz="1400" spc="-10" b="1">
                <a:latin typeface="Trebuchet MS"/>
                <a:cs typeface="Trebuchet MS"/>
              </a:rPr>
              <a:t>big</a:t>
            </a:r>
            <a:r>
              <a:rPr dirty="0" sz="1400" spc="-95" b="1">
                <a:latin typeface="Trebuchet MS"/>
                <a:cs typeface="Trebuchet MS"/>
              </a:rPr>
              <a:t> </a:t>
            </a:r>
            <a:r>
              <a:rPr dirty="0" sz="1400" spc="-10" b="1">
                <a:latin typeface="Trebuchet MS"/>
                <a:cs typeface="Trebuchet MS"/>
              </a:rPr>
              <a:t>data</a:t>
            </a:r>
            <a:r>
              <a:rPr dirty="0" sz="1400" spc="-110" b="1">
                <a:latin typeface="Trebuchet MS"/>
                <a:cs typeface="Trebuchet MS"/>
              </a:rPr>
              <a:t> </a:t>
            </a:r>
            <a:r>
              <a:rPr dirty="0" sz="1400">
                <a:latin typeface="Trebuchet MS"/>
                <a:cs typeface="Trebuchet MS"/>
              </a:rPr>
              <a:t>and</a:t>
            </a:r>
            <a:r>
              <a:rPr dirty="0" sz="1400" spc="-75">
                <a:latin typeface="Trebuchet MS"/>
                <a:cs typeface="Trebuchet MS"/>
              </a:rPr>
              <a:t> </a:t>
            </a:r>
            <a:r>
              <a:rPr dirty="0" sz="1400" spc="-10">
                <a:latin typeface="Trebuchet MS"/>
                <a:cs typeface="Trebuchet MS"/>
              </a:rPr>
              <a:t>focusing</a:t>
            </a:r>
            <a:r>
              <a:rPr dirty="0" sz="1400" spc="-100">
                <a:latin typeface="Trebuchet MS"/>
                <a:cs typeface="Trebuchet MS"/>
              </a:rPr>
              <a:t> </a:t>
            </a:r>
            <a:r>
              <a:rPr dirty="0" sz="1400">
                <a:latin typeface="Trebuchet MS"/>
                <a:cs typeface="Trebuchet MS"/>
              </a:rPr>
              <a:t>on</a:t>
            </a:r>
            <a:r>
              <a:rPr dirty="0" sz="1400" spc="-110">
                <a:latin typeface="Trebuchet MS"/>
                <a:cs typeface="Trebuchet MS"/>
              </a:rPr>
              <a:t> </a:t>
            </a:r>
            <a:r>
              <a:rPr dirty="0" sz="1400">
                <a:latin typeface="Trebuchet MS"/>
                <a:cs typeface="Trebuchet MS"/>
              </a:rPr>
              <a:t>human</a:t>
            </a:r>
            <a:r>
              <a:rPr dirty="0" sz="1400" spc="-60">
                <a:latin typeface="Trebuchet MS"/>
                <a:cs typeface="Trebuchet MS"/>
              </a:rPr>
              <a:t> </a:t>
            </a:r>
            <a:r>
              <a:rPr dirty="0" sz="1400" spc="-10">
                <a:latin typeface="Trebuchet MS"/>
                <a:cs typeface="Trebuchet MS"/>
              </a:rPr>
              <a:t>resource</a:t>
            </a:r>
            <a:r>
              <a:rPr dirty="0" sz="1400" spc="-114">
                <a:latin typeface="Trebuchet MS"/>
                <a:cs typeface="Trebuchet MS"/>
              </a:rPr>
              <a:t> </a:t>
            </a:r>
            <a:r>
              <a:rPr dirty="0" sz="1400" spc="-10">
                <a:latin typeface="Trebuchet MS"/>
                <a:cs typeface="Trebuchet MS"/>
              </a:rPr>
              <a:t>readiness.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5811773" y="948182"/>
            <a:ext cx="3332479" cy="1382395"/>
          </a:xfrm>
          <a:custGeom>
            <a:avLst/>
            <a:gdLst/>
            <a:ahLst/>
            <a:cxnLst/>
            <a:rect l="l" t="t" r="r" b="b"/>
            <a:pathLst>
              <a:path w="3332479" h="1382395">
                <a:moveTo>
                  <a:pt x="3332226" y="0"/>
                </a:moveTo>
                <a:lnTo>
                  <a:pt x="94996" y="0"/>
                </a:lnTo>
                <a:lnTo>
                  <a:pt x="58025" y="7467"/>
                </a:lnTo>
                <a:lnTo>
                  <a:pt x="27828" y="27828"/>
                </a:lnTo>
                <a:lnTo>
                  <a:pt x="7467" y="58025"/>
                </a:lnTo>
                <a:lnTo>
                  <a:pt x="0" y="94995"/>
                </a:lnTo>
                <a:lnTo>
                  <a:pt x="0" y="1287144"/>
                </a:lnTo>
                <a:lnTo>
                  <a:pt x="7467" y="1324115"/>
                </a:lnTo>
                <a:lnTo>
                  <a:pt x="27828" y="1354312"/>
                </a:lnTo>
                <a:lnTo>
                  <a:pt x="58025" y="1374673"/>
                </a:lnTo>
                <a:lnTo>
                  <a:pt x="94996" y="1382140"/>
                </a:lnTo>
                <a:lnTo>
                  <a:pt x="3332226" y="1382140"/>
                </a:lnTo>
                <a:lnTo>
                  <a:pt x="3332226" y="0"/>
                </a:lnTo>
                <a:close/>
              </a:path>
            </a:pathLst>
          </a:custGeom>
          <a:solidFill>
            <a:srgbClr val="3A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6061075" y="1112977"/>
            <a:ext cx="2977515" cy="100838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algn="ctr" marL="12700" marR="5080">
              <a:lnSpc>
                <a:spcPct val="90000"/>
              </a:lnSpc>
              <a:spcBef>
                <a:spcPts val="275"/>
              </a:spcBef>
            </a:pPr>
            <a:r>
              <a:rPr dirty="0" sz="1400" spc="-10" b="1" i="1">
                <a:solidFill>
                  <a:srgbClr val="FFFFFF"/>
                </a:solidFill>
                <a:latin typeface="Trebuchet MS"/>
                <a:cs typeface="Trebuchet MS"/>
              </a:rPr>
              <a:t>Indonesia</a:t>
            </a:r>
            <a:r>
              <a:rPr dirty="0" sz="1400" spc="-13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5" b="1" i="1">
                <a:solidFill>
                  <a:srgbClr val="FFFFFF"/>
                </a:solidFill>
                <a:latin typeface="Trebuchet MS"/>
                <a:cs typeface="Trebuchet MS"/>
              </a:rPr>
              <a:t>will</a:t>
            </a:r>
            <a:r>
              <a:rPr dirty="0" sz="1400" spc="-12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b="1" i="1">
                <a:solidFill>
                  <a:srgbClr val="FFFFFF"/>
                </a:solidFill>
                <a:latin typeface="Trebuchet MS"/>
                <a:cs typeface="Trebuchet MS"/>
              </a:rPr>
              <a:t>be</a:t>
            </a:r>
            <a:r>
              <a:rPr dirty="0" sz="1400" spc="-12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5" b="1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125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0" b="1" i="1">
                <a:solidFill>
                  <a:srgbClr val="FFFFFF"/>
                </a:solidFill>
                <a:latin typeface="Trebuchet MS"/>
                <a:cs typeface="Trebuchet MS"/>
              </a:rPr>
              <a:t>catalyst</a:t>
            </a:r>
            <a:r>
              <a:rPr dirty="0" sz="1400" spc="-135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80" b="1" i="1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1400" spc="-125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25" b="1" i="1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400" spc="-20" b="1" i="1">
                <a:solidFill>
                  <a:srgbClr val="FFFFFF"/>
                </a:solidFill>
                <a:latin typeface="Trebuchet MS"/>
                <a:cs typeface="Trebuchet MS"/>
              </a:rPr>
              <a:t>development</a:t>
            </a:r>
            <a:r>
              <a:rPr dirty="0" sz="1400" spc="-15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70" b="1" i="1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400" spc="-12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0" b="1" i="1">
                <a:solidFill>
                  <a:srgbClr val="FFFFFF"/>
                </a:solidFill>
                <a:latin typeface="Trebuchet MS"/>
                <a:cs typeface="Trebuchet MS"/>
              </a:rPr>
              <a:t>big</a:t>
            </a:r>
            <a:r>
              <a:rPr dirty="0" sz="1400" spc="-105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65" b="1" i="1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r>
              <a:rPr dirty="0" sz="1400" spc="-12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10" b="1" i="1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400" spc="-114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20" b="1" i="1">
                <a:solidFill>
                  <a:srgbClr val="FFFFFF"/>
                </a:solidFill>
                <a:latin typeface="Trebuchet MS"/>
                <a:cs typeface="Trebuchet MS"/>
              </a:rPr>
              <a:t>data </a:t>
            </a:r>
            <a:r>
              <a:rPr dirty="0" sz="1400" b="1" i="1">
                <a:solidFill>
                  <a:srgbClr val="FFFFFF"/>
                </a:solidFill>
                <a:latin typeface="Trebuchet MS"/>
                <a:cs typeface="Trebuchet MS"/>
              </a:rPr>
              <a:t>science</a:t>
            </a:r>
            <a:r>
              <a:rPr dirty="0" sz="1400" spc="-85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80" b="1" i="1">
                <a:solidFill>
                  <a:srgbClr val="FFFFFF"/>
                </a:solidFill>
                <a:latin typeface="Trebuchet MS"/>
                <a:cs typeface="Trebuchet MS"/>
              </a:rPr>
              <a:t>for </a:t>
            </a:r>
            <a:r>
              <a:rPr dirty="0" sz="1400" spc="-65" b="1" i="1">
                <a:solidFill>
                  <a:srgbClr val="FFFFFF"/>
                </a:solidFill>
                <a:latin typeface="Trebuchet MS"/>
                <a:cs typeface="Trebuchet MS"/>
              </a:rPr>
              <a:t>official</a:t>
            </a:r>
            <a:r>
              <a:rPr dirty="0" sz="1400" spc="-114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40" b="1" i="1">
                <a:solidFill>
                  <a:srgbClr val="FFFFFF"/>
                </a:solidFill>
                <a:latin typeface="Trebuchet MS"/>
                <a:cs typeface="Trebuchet MS"/>
              </a:rPr>
              <a:t>statistics</a:t>
            </a:r>
            <a:r>
              <a:rPr dirty="0" sz="1400" spc="-3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40" b="1" i="1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400" spc="-7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20" b="1" i="1">
                <a:solidFill>
                  <a:srgbClr val="FFFFFF"/>
                </a:solidFill>
                <a:latin typeface="Trebuchet MS"/>
                <a:cs typeface="Trebuchet MS"/>
              </a:rPr>
              <a:t>Asia </a:t>
            </a:r>
            <a:r>
              <a:rPr dirty="0" sz="1400" spc="-10" b="1" i="1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400" spc="-114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40" b="1" i="1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400" spc="-105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40" b="1" i="1">
                <a:solidFill>
                  <a:srgbClr val="FFFFFF"/>
                </a:solidFill>
                <a:latin typeface="Trebuchet MS"/>
                <a:cs typeface="Trebuchet MS"/>
              </a:rPr>
              <a:t>Pacific,</a:t>
            </a:r>
            <a:r>
              <a:rPr dirty="0" sz="1400" spc="-13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65" b="1" i="1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dirty="0" sz="1400" spc="-105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40" b="1" i="1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400" spc="-10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30" b="1" i="1">
                <a:solidFill>
                  <a:srgbClr val="FFFFFF"/>
                </a:solidFill>
                <a:latin typeface="Trebuchet MS"/>
                <a:cs typeface="Trebuchet MS"/>
              </a:rPr>
              <a:t>support</a:t>
            </a:r>
            <a:r>
              <a:rPr dirty="0" sz="1400" spc="-12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25" b="1" i="1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400" spc="-40" b="1" i="1">
                <a:solidFill>
                  <a:srgbClr val="FFFFFF"/>
                </a:solidFill>
                <a:latin typeface="Trebuchet MS"/>
                <a:cs typeface="Trebuchet MS"/>
              </a:rPr>
              <a:t>collaboration</a:t>
            </a:r>
            <a:r>
              <a:rPr dirty="0" sz="1400" spc="-125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65" b="1" i="1">
                <a:solidFill>
                  <a:srgbClr val="FFFFFF"/>
                </a:solidFill>
                <a:latin typeface="Trebuchet MS"/>
                <a:cs typeface="Trebuchet MS"/>
              </a:rPr>
              <a:t>with</a:t>
            </a:r>
            <a:r>
              <a:rPr dirty="0" sz="1400" spc="-6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0" b="1" i="1">
                <a:solidFill>
                  <a:srgbClr val="FFFFFF"/>
                </a:solidFill>
                <a:latin typeface="Trebuchet MS"/>
                <a:cs typeface="Trebuchet MS"/>
              </a:rPr>
              <a:t>all</a:t>
            </a:r>
            <a:r>
              <a:rPr dirty="0" sz="1400" spc="-10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10" b="1" i="1">
                <a:solidFill>
                  <a:srgbClr val="FFFFFF"/>
                </a:solidFill>
                <a:latin typeface="Trebuchet MS"/>
                <a:cs typeface="Trebuchet MS"/>
              </a:rPr>
              <a:t>parties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00480" y="2343150"/>
            <a:ext cx="1934845" cy="43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-1905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latin typeface="Trebuchet MS"/>
                <a:cs typeface="Trebuchet MS"/>
              </a:rPr>
              <a:t>Established</a:t>
            </a:r>
            <a:r>
              <a:rPr dirty="0" sz="900" spc="-60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a</a:t>
            </a:r>
            <a:r>
              <a:rPr dirty="0" sz="900" spc="-50">
                <a:latin typeface="Trebuchet MS"/>
                <a:cs typeface="Trebuchet MS"/>
              </a:rPr>
              <a:t> </a:t>
            </a:r>
            <a:r>
              <a:rPr dirty="0" sz="900" spc="-30">
                <a:latin typeface="Trebuchet MS"/>
                <a:cs typeface="Trebuchet MS"/>
              </a:rPr>
              <a:t>regional </a:t>
            </a:r>
            <a:r>
              <a:rPr dirty="0" sz="900">
                <a:latin typeface="Trebuchet MS"/>
                <a:cs typeface="Trebuchet MS"/>
              </a:rPr>
              <a:t>hub</a:t>
            </a:r>
            <a:r>
              <a:rPr dirty="0" sz="900" spc="-40">
                <a:latin typeface="Trebuchet MS"/>
                <a:cs typeface="Trebuchet MS"/>
              </a:rPr>
              <a:t> </a:t>
            </a:r>
            <a:r>
              <a:rPr dirty="0" sz="900" spc="-25">
                <a:latin typeface="Trebuchet MS"/>
                <a:cs typeface="Trebuchet MS"/>
              </a:rPr>
              <a:t>and </a:t>
            </a:r>
            <a:r>
              <a:rPr dirty="0" sz="900" spc="-10">
                <a:latin typeface="Trebuchet MS"/>
                <a:cs typeface="Trebuchet MS"/>
              </a:rPr>
              <a:t>conducted</a:t>
            </a:r>
            <a:r>
              <a:rPr dirty="0" sz="900" spc="-45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a</a:t>
            </a:r>
            <a:r>
              <a:rPr dirty="0" sz="900" spc="-60">
                <a:latin typeface="Trebuchet MS"/>
                <a:cs typeface="Trebuchet MS"/>
              </a:rPr>
              <a:t> </a:t>
            </a:r>
            <a:r>
              <a:rPr dirty="0" sz="900" spc="-30">
                <a:latin typeface="Trebuchet MS"/>
                <a:cs typeface="Trebuchet MS"/>
              </a:rPr>
              <a:t>remote</a:t>
            </a:r>
            <a:r>
              <a:rPr dirty="0" sz="900" spc="-60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sensing</a:t>
            </a:r>
            <a:r>
              <a:rPr dirty="0" sz="900" spc="-45">
                <a:latin typeface="Trebuchet MS"/>
                <a:cs typeface="Trebuchet MS"/>
              </a:rPr>
              <a:t> </a:t>
            </a:r>
            <a:r>
              <a:rPr dirty="0" sz="900" spc="-10">
                <a:latin typeface="Trebuchet MS"/>
                <a:cs typeface="Trebuchet MS"/>
              </a:rPr>
              <a:t>workshop </a:t>
            </a:r>
            <a:r>
              <a:rPr dirty="0" sz="900" spc="-20" b="1">
                <a:latin typeface="Trebuchet MS"/>
                <a:cs typeface="Trebuchet MS"/>
              </a:rPr>
              <a:t>2023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209289" y="2343150"/>
            <a:ext cx="23952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034" marR="5080" indent="-13970">
              <a:lnSpc>
                <a:spcPct val="100000"/>
              </a:lnSpc>
              <a:spcBef>
                <a:spcPts val="100"/>
              </a:spcBef>
            </a:pPr>
            <a:r>
              <a:rPr dirty="0" sz="900">
                <a:latin typeface="Trebuchet MS"/>
                <a:cs typeface="Trebuchet MS"/>
              </a:rPr>
              <a:t>Conducted</a:t>
            </a:r>
            <a:r>
              <a:rPr dirty="0" sz="900" spc="-45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workshops</a:t>
            </a:r>
            <a:r>
              <a:rPr dirty="0" sz="900" spc="-20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and</a:t>
            </a:r>
            <a:r>
              <a:rPr dirty="0" sz="900" spc="-45">
                <a:latin typeface="Trebuchet MS"/>
                <a:cs typeface="Trebuchet MS"/>
              </a:rPr>
              <a:t> </a:t>
            </a:r>
            <a:r>
              <a:rPr dirty="0" sz="900" spc="-35">
                <a:latin typeface="Trebuchet MS"/>
                <a:cs typeface="Trebuchet MS"/>
              </a:rPr>
              <a:t>executive</a:t>
            </a:r>
            <a:r>
              <a:rPr dirty="0" sz="900" spc="-45">
                <a:latin typeface="Trebuchet MS"/>
                <a:cs typeface="Trebuchet MS"/>
              </a:rPr>
              <a:t> </a:t>
            </a:r>
            <a:r>
              <a:rPr dirty="0" sz="900" spc="-40">
                <a:latin typeface="Trebuchet MS"/>
                <a:cs typeface="Trebuchet MS"/>
              </a:rPr>
              <a:t>training </a:t>
            </a:r>
            <a:r>
              <a:rPr dirty="0" sz="900" spc="-25">
                <a:latin typeface="Trebuchet MS"/>
                <a:cs typeface="Trebuchet MS"/>
              </a:rPr>
              <a:t>on </a:t>
            </a:r>
            <a:r>
              <a:rPr dirty="0" sz="900">
                <a:latin typeface="Trebuchet MS"/>
                <a:cs typeface="Trebuchet MS"/>
              </a:rPr>
              <a:t>Machine</a:t>
            </a:r>
            <a:r>
              <a:rPr dirty="0" sz="900" spc="-25">
                <a:latin typeface="Trebuchet MS"/>
                <a:cs typeface="Trebuchet MS"/>
              </a:rPr>
              <a:t> </a:t>
            </a:r>
            <a:r>
              <a:rPr dirty="0" sz="900" spc="-20">
                <a:latin typeface="Trebuchet MS"/>
                <a:cs typeface="Trebuchet MS"/>
              </a:rPr>
              <a:t>Learning</a:t>
            </a:r>
            <a:r>
              <a:rPr dirty="0" sz="900" spc="-30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and</a:t>
            </a:r>
            <a:r>
              <a:rPr dirty="0" sz="900" spc="-60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MPD</a:t>
            </a:r>
            <a:r>
              <a:rPr dirty="0" sz="900" spc="-35">
                <a:latin typeface="Trebuchet MS"/>
                <a:cs typeface="Trebuchet MS"/>
              </a:rPr>
              <a:t> </a:t>
            </a:r>
            <a:r>
              <a:rPr dirty="0" sz="900" spc="-45">
                <a:latin typeface="Trebuchet MS"/>
                <a:cs typeface="Trebuchet MS"/>
              </a:rPr>
              <a:t>for </a:t>
            </a:r>
            <a:r>
              <a:rPr dirty="0" sz="900" spc="-40">
                <a:latin typeface="Trebuchet MS"/>
                <a:cs typeface="Trebuchet MS"/>
              </a:rPr>
              <a:t>official </a:t>
            </a:r>
            <a:r>
              <a:rPr dirty="0" sz="900" spc="-10">
                <a:latin typeface="Trebuchet MS"/>
                <a:cs typeface="Trebuchet MS"/>
              </a:rPr>
              <a:t>statistics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271898" y="2617470"/>
            <a:ext cx="26924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40" b="1">
                <a:latin typeface="Trebuchet MS"/>
                <a:cs typeface="Trebuchet MS"/>
              </a:rPr>
              <a:t>2025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924557" y="3215767"/>
            <a:ext cx="2295525" cy="437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900" spc="-20" b="1">
                <a:latin typeface="Trebuchet MS"/>
                <a:cs typeface="Trebuchet MS"/>
              </a:rPr>
              <a:t>2024</a:t>
            </a:r>
            <a:endParaRPr sz="9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900">
                <a:latin typeface="Trebuchet MS"/>
                <a:cs typeface="Trebuchet MS"/>
              </a:rPr>
              <a:t>Held</a:t>
            </a:r>
            <a:r>
              <a:rPr dirty="0" sz="900" spc="-35">
                <a:latin typeface="Trebuchet MS"/>
                <a:cs typeface="Trebuchet MS"/>
              </a:rPr>
              <a:t> </a:t>
            </a:r>
            <a:r>
              <a:rPr dirty="0" sz="900" spc="-30">
                <a:latin typeface="Trebuchet MS"/>
                <a:cs typeface="Trebuchet MS"/>
              </a:rPr>
              <a:t>multiple</a:t>
            </a:r>
            <a:r>
              <a:rPr dirty="0" sz="900" spc="-60">
                <a:latin typeface="Trebuchet MS"/>
                <a:cs typeface="Trebuchet MS"/>
              </a:rPr>
              <a:t> </a:t>
            </a:r>
            <a:r>
              <a:rPr dirty="0" sz="900" spc="-30">
                <a:latin typeface="Trebuchet MS"/>
                <a:cs typeface="Trebuchet MS"/>
              </a:rPr>
              <a:t>trainings</a:t>
            </a:r>
            <a:r>
              <a:rPr dirty="0" sz="900" spc="-5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and</a:t>
            </a:r>
            <a:r>
              <a:rPr dirty="0" sz="900" spc="-30">
                <a:latin typeface="Trebuchet MS"/>
                <a:cs typeface="Trebuchet MS"/>
              </a:rPr>
              <a:t> </a:t>
            </a:r>
            <a:r>
              <a:rPr dirty="0" sz="900" spc="-40">
                <a:latin typeface="Trebuchet MS"/>
                <a:cs typeface="Trebuchet MS"/>
              </a:rPr>
              <a:t>expert</a:t>
            </a:r>
            <a:r>
              <a:rPr dirty="0" sz="900" spc="-30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sessions</a:t>
            </a:r>
            <a:r>
              <a:rPr dirty="0" sz="900" spc="5">
                <a:latin typeface="Trebuchet MS"/>
                <a:cs typeface="Trebuchet MS"/>
              </a:rPr>
              <a:t> </a:t>
            </a:r>
            <a:r>
              <a:rPr dirty="0" sz="900" spc="-25">
                <a:latin typeface="Trebuchet MS"/>
                <a:cs typeface="Trebuchet MS"/>
              </a:rPr>
              <a:t>on</a:t>
            </a:r>
            <a:endParaRPr sz="900">
              <a:latin typeface="Trebuchet MS"/>
              <a:cs typeface="Trebuchet MS"/>
            </a:endParaRPr>
          </a:p>
          <a:p>
            <a:pPr algn="ctr" marL="1905">
              <a:lnSpc>
                <a:spcPct val="100000"/>
              </a:lnSpc>
            </a:pPr>
            <a:r>
              <a:rPr dirty="0" sz="900" spc="-30">
                <a:latin typeface="Trebuchet MS"/>
                <a:cs typeface="Trebuchet MS"/>
              </a:rPr>
              <a:t>Earth</a:t>
            </a:r>
            <a:r>
              <a:rPr dirty="0" sz="900" spc="-55">
                <a:latin typeface="Trebuchet MS"/>
                <a:cs typeface="Trebuchet MS"/>
              </a:rPr>
              <a:t> </a:t>
            </a:r>
            <a:r>
              <a:rPr dirty="0" sz="900" spc="-25">
                <a:latin typeface="Trebuchet MS"/>
                <a:cs typeface="Trebuchet MS"/>
              </a:rPr>
              <a:t>Observation,</a:t>
            </a:r>
            <a:r>
              <a:rPr dirty="0" sz="900" spc="-15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MPD,</a:t>
            </a:r>
            <a:r>
              <a:rPr dirty="0" sz="900" spc="-10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and</a:t>
            </a:r>
            <a:r>
              <a:rPr dirty="0" sz="900" spc="-45">
                <a:latin typeface="Trebuchet MS"/>
                <a:cs typeface="Trebuchet MS"/>
              </a:rPr>
              <a:t> </a:t>
            </a:r>
            <a:r>
              <a:rPr dirty="0" sz="900" spc="-30">
                <a:latin typeface="Trebuchet MS"/>
                <a:cs typeface="Trebuchet MS"/>
              </a:rPr>
              <a:t>data</a:t>
            </a:r>
            <a:r>
              <a:rPr dirty="0" sz="900" spc="-45">
                <a:latin typeface="Trebuchet MS"/>
                <a:cs typeface="Trebuchet MS"/>
              </a:rPr>
              <a:t> </a:t>
            </a:r>
            <a:r>
              <a:rPr dirty="0" sz="900" spc="-10">
                <a:latin typeface="Trebuchet MS"/>
                <a:cs typeface="Trebuchet MS"/>
              </a:rPr>
              <a:t>analytics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516628" y="3217926"/>
            <a:ext cx="19088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00"/>
              </a:spcBef>
            </a:pPr>
            <a:r>
              <a:rPr dirty="0" sz="900" spc="-20" b="1">
                <a:latin typeface="Trebuchet MS"/>
                <a:cs typeface="Trebuchet MS"/>
              </a:rPr>
              <a:t>2026</a:t>
            </a:r>
            <a:endParaRPr sz="9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900" spc="-35">
                <a:latin typeface="Trebuchet MS"/>
                <a:cs typeface="Trebuchet MS"/>
              </a:rPr>
              <a:t>Pilot</a:t>
            </a:r>
            <a:r>
              <a:rPr dirty="0" sz="900" spc="-25">
                <a:latin typeface="Trebuchet MS"/>
                <a:cs typeface="Trebuchet MS"/>
              </a:rPr>
              <a:t> </a:t>
            </a:r>
            <a:r>
              <a:rPr dirty="0" sz="900" spc="-40">
                <a:latin typeface="Trebuchet MS"/>
                <a:cs typeface="Trebuchet MS"/>
              </a:rPr>
              <a:t>Project</a:t>
            </a:r>
            <a:r>
              <a:rPr dirty="0" sz="900" spc="-10">
                <a:latin typeface="Trebuchet MS"/>
                <a:cs typeface="Trebuchet MS"/>
              </a:rPr>
              <a:t> </a:t>
            </a:r>
            <a:r>
              <a:rPr dirty="0" sz="900">
                <a:latin typeface="Trebuchet MS"/>
                <a:cs typeface="Trebuchet MS"/>
              </a:rPr>
              <a:t>MPD</a:t>
            </a:r>
            <a:r>
              <a:rPr dirty="0" sz="900" spc="-15">
                <a:latin typeface="Trebuchet MS"/>
                <a:cs typeface="Trebuchet MS"/>
              </a:rPr>
              <a:t> </a:t>
            </a:r>
            <a:r>
              <a:rPr dirty="0" sz="900" spc="-45">
                <a:latin typeface="Trebuchet MS"/>
                <a:cs typeface="Trebuchet MS"/>
              </a:rPr>
              <a:t>for</a:t>
            </a:r>
            <a:r>
              <a:rPr dirty="0" sz="900" spc="-20">
                <a:latin typeface="Trebuchet MS"/>
                <a:cs typeface="Trebuchet MS"/>
              </a:rPr>
              <a:t> </a:t>
            </a:r>
            <a:r>
              <a:rPr dirty="0" sz="900" spc="-35">
                <a:latin typeface="Trebuchet MS"/>
                <a:cs typeface="Trebuchet MS"/>
              </a:rPr>
              <a:t>Official</a:t>
            </a:r>
            <a:r>
              <a:rPr dirty="0" sz="900" spc="-25">
                <a:latin typeface="Trebuchet MS"/>
                <a:cs typeface="Trebuchet MS"/>
              </a:rPr>
              <a:t> </a:t>
            </a:r>
            <a:r>
              <a:rPr dirty="0" sz="900" spc="-10">
                <a:latin typeface="Trebuchet MS"/>
                <a:cs typeface="Trebuchet MS"/>
              </a:rPr>
              <a:t>Statistics</a:t>
            </a:r>
            <a:endParaRPr sz="900">
              <a:latin typeface="Trebuchet MS"/>
              <a:cs typeface="Trebuchet MS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1246543" y="2429891"/>
            <a:ext cx="7616190" cy="998855"/>
            <a:chOff x="1246543" y="2429891"/>
            <a:chExt cx="7616190" cy="998855"/>
          </a:xfrm>
        </p:grpSpPr>
        <p:sp>
          <p:nvSpPr>
            <p:cNvPr id="18" name="object 18" descr=""/>
            <p:cNvSpPr/>
            <p:nvPr/>
          </p:nvSpPr>
          <p:spPr>
            <a:xfrm>
              <a:off x="1876805" y="2772410"/>
              <a:ext cx="2531745" cy="427990"/>
            </a:xfrm>
            <a:custGeom>
              <a:avLst/>
              <a:gdLst/>
              <a:ahLst/>
              <a:cxnLst/>
              <a:rect l="l" t="t" r="r" b="b"/>
              <a:pathLst>
                <a:path w="2531745" h="427989">
                  <a:moveTo>
                    <a:pt x="0" y="507"/>
                  </a:moveTo>
                  <a:lnTo>
                    <a:pt x="0" y="200913"/>
                  </a:lnTo>
                </a:path>
                <a:path w="2531745" h="427989">
                  <a:moveTo>
                    <a:pt x="2531491" y="0"/>
                  </a:moveTo>
                  <a:lnTo>
                    <a:pt x="2531491" y="200406"/>
                  </a:lnTo>
                </a:path>
                <a:path w="2531745" h="427989">
                  <a:moveTo>
                    <a:pt x="1198752" y="227456"/>
                  </a:moveTo>
                  <a:lnTo>
                    <a:pt x="1198752" y="427863"/>
                  </a:lnTo>
                </a:path>
              </a:pathLst>
            </a:custGeom>
            <a:ln w="9525">
              <a:solidFill>
                <a:srgbClr val="4D5A67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469000" y="3005582"/>
              <a:ext cx="0" cy="200660"/>
            </a:xfrm>
            <a:custGeom>
              <a:avLst/>
              <a:gdLst/>
              <a:ahLst/>
              <a:cxnLst/>
              <a:rect l="l" t="t" r="r" b="b"/>
              <a:pathLst>
                <a:path w="0" h="200660">
                  <a:moveTo>
                    <a:pt x="0" y="0"/>
                  </a:moveTo>
                  <a:lnTo>
                    <a:pt x="0" y="200406"/>
                  </a:lnTo>
                </a:path>
              </a:pathLst>
            </a:custGeom>
            <a:ln w="9525">
              <a:solidFill>
                <a:srgbClr val="8E9CAA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869186" y="2985389"/>
              <a:ext cx="3600450" cy="0"/>
            </a:xfrm>
            <a:custGeom>
              <a:avLst/>
              <a:gdLst/>
              <a:ahLst/>
              <a:cxnLst/>
              <a:rect l="l" t="t" r="r" b="b"/>
              <a:pathLst>
                <a:path w="3600450" h="0">
                  <a:moveTo>
                    <a:pt x="0" y="0"/>
                  </a:moveTo>
                  <a:lnTo>
                    <a:pt x="3600068" y="0"/>
                  </a:lnTo>
                </a:path>
              </a:pathLst>
            </a:custGeom>
            <a:ln w="28575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4736" y="2933319"/>
              <a:ext cx="104266" cy="104267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20695" y="2924683"/>
              <a:ext cx="104267" cy="104393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56226" y="2932811"/>
              <a:ext cx="104394" cy="104266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16804" y="2930398"/>
              <a:ext cx="104394" cy="104266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65187" y="2946463"/>
              <a:ext cx="316547" cy="316547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373238" y="2970618"/>
              <a:ext cx="439635" cy="311188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904352" y="2920974"/>
              <a:ext cx="872921" cy="155092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72679" y="3111817"/>
              <a:ext cx="754379" cy="316547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420608" y="2444623"/>
              <a:ext cx="441959" cy="326898"/>
            </a:xfrm>
            <a:prstGeom prst="rect">
              <a:avLst/>
            </a:prstGeom>
          </p:spPr>
        </p:pic>
        <p:pic>
          <p:nvPicPr>
            <p:cNvPr id="30" name="object 30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738872" y="2441790"/>
              <a:ext cx="314401" cy="29188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093583" y="2429891"/>
              <a:ext cx="351408" cy="326898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252843" y="2465400"/>
              <a:ext cx="493331" cy="255955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945756" y="2466505"/>
              <a:ext cx="343268" cy="26716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246543" y="2774810"/>
              <a:ext cx="395998" cy="395998"/>
            </a:xfrm>
            <a:prstGeom prst="rect">
              <a:avLst/>
            </a:prstGeom>
          </p:spPr>
        </p:pic>
      </p:grpSp>
      <p:sp>
        <p:nvSpPr>
          <p:cNvPr id="35" name="object 35" descr=""/>
          <p:cNvSpPr/>
          <p:nvPr/>
        </p:nvSpPr>
        <p:spPr>
          <a:xfrm>
            <a:off x="55587" y="3798061"/>
            <a:ext cx="9032875" cy="1345565"/>
          </a:xfrm>
          <a:custGeom>
            <a:avLst/>
            <a:gdLst/>
            <a:ahLst/>
            <a:cxnLst/>
            <a:rect l="l" t="t" r="r" b="b"/>
            <a:pathLst>
              <a:path w="9032875" h="1345564">
                <a:moveTo>
                  <a:pt x="8803170" y="0"/>
                </a:moveTo>
                <a:lnTo>
                  <a:pt x="229654" y="0"/>
                </a:lnTo>
                <a:lnTo>
                  <a:pt x="183370" y="4666"/>
                </a:lnTo>
                <a:lnTo>
                  <a:pt x="140262" y="18049"/>
                </a:lnTo>
                <a:lnTo>
                  <a:pt x="101252" y="39225"/>
                </a:lnTo>
                <a:lnTo>
                  <a:pt x="67263" y="67270"/>
                </a:lnTo>
                <a:lnTo>
                  <a:pt x="39221" y="101260"/>
                </a:lnTo>
                <a:lnTo>
                  <a:pt x="18047" y="140272"/>
                </a:lnTo>
                <a:lnTo>
                  <a:pt x="4665" y="183382"/>
                </a:lnTo>
                <a:lnTo>
                  <a:pt x="0" y="229666"/>
                </a:lnTo>
                <a:lnTo>
                  <a:pt x="0" y="1345438"/>
                </a:lnTo>
                <a:lnTo>
                  <a:pt x="9032786" y="1345437"/>
                </a:lnTo>
                <a:lnTo>
                  <a:pt x="9032786" y="229666"/>
                </a:lnTo>
                <a:lnTo>
                  <a:pt x="9028123" y="183382"/>
                </a:lnTo>
                <a:lnTo>
                  <a:pt x="9014750" y="140272"/>
                </a:lnTo>
                <a:lnTo>
                  <a:pt x="8993587" y="101260"/>
                </a:lnTo>
                <a:lnTo>
                  <a:pt x="8965555" y="67270"/>
                </a:lnTo>
                <a:lnTo>
                  <a:pt x="8931576" y="39225"/>
                </a:lnTo>
                <a:lnTo>
                  <a:pt x="8892572" y="18049"/>
                </a:lnTo>
                <a:lnTo>
                  <a:pt x="8849462" y="4666"/>
                </a:lnTo>
                <a:lnTo>
                  <a:pt x="880317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 txBox="1"/>
          <p:nvPr/>
        </p:nvSpPr>
        <p:spPr>
          <a:xfrm>
            <a:off x="2449829" y="3851249"/>
            <a:ext cx="42443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solidFill>
                  <a:srgbClr val="172134"/>
                </a:solidFill>
                <a:latin typeface="Trebuchet MS"/>
                <a:cs typeface="Trebuchet MS"/>
              </a:rPr>
              <a:t>KAZAKHSTAN</a:t>
            </a:r>
            <a:r>
              <a:rPr dirty="0" sz="1400" spc="-114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spc="-10" b="1">
                <a:solidFill>
                  <a:srgbClr val="172134"/>
                </a:solidFill>
                <a:latin typeface="Trebuchet MS"/>
                <a:cs typeface="Trebuchet MS"/>
              </a:rPr>
              <a:t>ALREADY</a:t>
            </a:r>
            <a:r>
              <a:rPr dirty="0" sz="1400" spc="-10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spc="-10" b="1">
                <a:solidFill>
                  <a:srgbClr val="172134"/>
                </a:solidFill>
                <a:latin typeface="Trebuchet MS"/>
                <a:cs typeface="Trebuchet MS"/>
              </a:rPr>
              <a:t>JOINED</a:t>
            </a:r>
            <a:r>
              <a:rPr dirty="0" sz="1400" spc="-7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b="1">
                <a:solidFill>
                  <a:srgbClr val="172134"/>
                </a:solidFill>
                <a:latin typeface="Trebuchet MS"/>
                <a:cs typeface="Trebuchet MS"/>
              </a:rPr>
              <a:t>UN</a:t>
            </a:r>
            <a:r>
              <a:rPr dirty="0" sz="1400" spc="-8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b="1">
                <a:solidFill>
                  <a:srgbClr val="172134"/>
                </a:solidFill>
                <a:latin typeface="Trebuchet MS"/>
                <a:cs typeface="Trebuchet MS"/>
              </a:rPr>
              <a:t>REGIONAL</a:t>
            </a:r>
            <a:r>
              <a:rPr dirty="0" sz="1400" spc="-10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400" spc="-20" b="1">
                <a:solidFill>
                  <a:srgbClr val="172134"/>
                </a:solidFill>
                <a:latin typeface="Trebuchet MS"/>
                <a:cs typeface="Trebuchet MS"/>
              </a:rPr>
              <a:t>HUBS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1583816" y="4328871"/>
            <a:ext cx="1258570" cy="697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100" spc="-75" b="1">
                <a:solidFill>
                  <a:srgbClr val="172134"/>
                </a:solidFill>
                <a:latin typeface="Trebuchet MS"/>
                <a:cs typeface="Trebuchet MS"/>
              </a:rPr>
              <a:t>22</a:t>
            </a:r>
            <a:r>
              <a:rPr dirty="0" sz="1100" spc="-9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b="1">
                <a:solidFill>
                  <a:srgbClr val="172134"/>
                </a:solidFill>
                <a:latin typeface="Trebuchet MS"/>
                <a:cs typeface="Trebuchet MS"/>
              </a:rPr>
              <a:t>Mar</a:t>
            </a:r>
            <a:r>
              <a:rPr dirty="0" sz="1100" spc="-10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25" b="1">
                <a:solidFill>
                  <a:srgbClr val="172134"/>
                </a:solidFill>
                <a:latin typeface="Trebuchet MS"/>
                <a:cs typeface="Trebuchet MS"/>
              </a:rPr>
              <a:t>‘24</a:t>
            </a:r>
            <a:endParaRPr sz="1100">
              <a:latin typeface="Trebuchet MS"/>
              <a:cs typeface="Trebuchet MS"/>
            </a:endParaRPr>
          </a:p>
          <a:p>
            <a:pPr algn="ctr" marL="12065" marR="5080">
              <a:lnSpc>
                <a:spcPct val="100000"/>
              </a:lnSpc>
              <a:spcBef>
                <a:spcPts val="5"/>
              </a:spcBef>
            </a:pPr>
            <a:r>
              <a:rPr dirty="0" sz="1100" spc="-20">
                <a:solidFill>
                  <a:srgbClr val="172134"/>
                </a:solidFill>
                <a:latin typeface="Trebuchet MS"/>
                <a:cs typeface="Trebuchet MS"/>
              </a:rPr>
              <a:t>Webinar</a:t>
            </a:r>
            <a:r>
              <a:rPr dirty="0" sz="1100" spc="-85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25">
                <a:solidFill>
                  <a:srgbClr val="172134"/>
                </a:solidFill>
                <a:latin typeface="Trebuchet MS"/>
                <a:cs typeface="Trebuchet MS"/>
              </a:rPr>
              <a:t>“From</a:t>
            </a:r>
            <a:r>
              <a:rPr dirty="0" sz="1100" spc="-80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40">
                <a:solidFill>
                  <a:srgbClr val="172134"/>
                </a:solidFill>
                <a:latin typeface="Trebuchet MS"/>
                <a:cs typeface="Trebuchet MS"/>
              </a:rPr>
              <a:t>MPD </a:t>
            </a:r>
            <a:r>
              <a:rPr dirty="0" sz="1100" spc="-40">
                <a:solidFill>
                  <a:srgbClr val="172134"/>
                </a:solidFill>
                <a:latin typeface="Trebuchet MS"/>
                <a:cs typeface="Trebuchet MS"/>
              </a:rPr>
              <a:t>to</a:t>
            </a:r>
            <a:r>
              <a:rPr dirty="0" sz="1100" spc="-85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35">
                <a:solidFill>
                  <a:srgbClr val="172134"/>
                </a:solidFill>
                <a:latin typeface="Trebuchet MS"/>
                <a:cs typeface="Trebuchet MS"/>
              </a:rPr>
              <a:t>Official</a:t>
            </a:r>
            <a:r>
              <a:rPr dirty="0" sz="1100" spc="-80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10">
                <a:solidFill>
                  <a:srgbClr val="172134"/>
                </a:solidFill>
                <a:latin typeface="Trebuchet MS"/>
                <a:cs typeface="Trebuchet MS"/>
              </a:rPr>
              <a:t>Statistics: </a:t>
            </a:r>
            <a:r>
              <a:rPr dirty="0" sz="1100">
                <a:solidFill>
                  <a:srgbClr val="172134"/>
                </a:solidFill>
                <a:latin typeface="Trebuchet MS"/>
                <a:cs typeface="Trebuchet MS"/>
              </a:rPr>
              <a:t>A</a:t>
            </a:r>
            <a:r>
              <a:rPr dirty="0" sz="1100" spc="-110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10">
                <a:solidFill>
                  <a:srgbClr val="172134"/>
                </a:solidFill>
                <a:latin typeface="Trebuchet MS"/>
                <a:cs typeface="Trebuchet MS"/>
              </a:rPr>
              <a:t>Journey”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/>
          <p:nvPr/>
        </p:nvSpPr>
        <p:spPr>
          <a:xfrm>
            <a:off x="300609" y="4206278"/>
            <a:ext cx="2628265" cy="937260"/>
          </a:xfrm>
          <a:custGeom>
            <a:avLst/>
            <a:gdLst/>
            <a:ahLst/>
            <a:cxnLst/>
            <a:rect l="l" t="t" r="r" b="b"/>
            <a:pathLst>
              <a:path w="2628265" h="937260">
                <a:moveTo>
                  <a:pt x="0" y="937221"/>
                </a:moveTo>
                <a:lnTo>
                  <a:pt x="0" y="180009"/>
                </a:lnTo>
                <a:lnTo>
                  <a:pt x="6430" y="132156"/>
                </a:lnTo>
                <a:lnTo>
                  <a:pt x="24576" y="89155"/>
                </a:lnTo>
                <a:lnTo>
                  <a:pt x="52724" y="52724"/>
                </a:lnTo>
                <a:lnTo>
                  <a:pt x="89155" y="24576"/>
                </a:lnTo>
                <a:lnTo>
                  <a:pt x="132156" y="6430"/>
                </a:lnTo>
                <a:lnTo>
                  <a:pt x="180009" y="0"/>
                </a:lnTo>
                <a:lnTo>
                  <a:pt x="2448052" y="0"/>
                </a:lnTo>
                <a:lnTo>
                  <a:pt x="2495866" y="6430"/>
                </a:lnTo>
                <a:lnTo>
                  <a:pt x="2538847" y="24576"/>
                </a:lnTo>
                <a:lnTo>
                  <a:pt x="2575274" y="52724"/>
                </a:lnTo>
                <a:lnTo>
                  <a:pt x="2603424" y="89155"/>
                </a:lnTo>
                <a:lnTo>
                  <a:pt x="2621577" y="132156"/>
                </a:lnTo>
                <a:lnTo>
                  <a:pt x="2628011" y="180009"/>
                </a:lnTo>
                <a:lnTo>
                  <a:pt x="2628011" y="937221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 txBox="1"/>
          <p:nvPr/>
        </p:nvSpPr>
        <p:spPr>
          <a:xfrm>
            <a:off x="4461128" y="4321555"/>
            <a:ext cx="1467485" cy="697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100" spc="-114" b="1">
                <a:solidFill>
                  <a:srgbClr val="172134"/>
                </a:solidFill>
                <a:latin typeface="Trebuchet MS"/>
                <a:cs typeface="Trebuchet MS"/>
              </a:rPr>
              <a:t>2G</a:t>
            </a:r>
            <a:r>
              <a:rPr dirty="0" sz="1100" spc="-10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75" b="1">
                <a:solidFill>
                  <a:srgbClr val="172134"/>
                </a:solidFill>
                <a:latin typeface="Trebuchet MS"/>
                <a:cs typeface="Trebuchet MS"/>
              </a:rPr>
              <a:t>Jul</a:t>
            </a:r>
            <a:r>
              <a:rPr dirty="0" sz="1100" spc="-114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100" b="1">
                <a:solidFill>
                  <a:srgbClr val="172134"/>
                </a:solidFill>
                <a:latin typeface="Trebuchet MS"/>
                <a:cs typeface="Trebuchet MS"/>
              </a:rPr>
              <a:t>–</a:t>
            </a:r>
            <a:r>
              <a:rPr dirty="0" sz="1100" spc="-11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65" b="1">
                <a:solidFill>
                  <a:srgbClr val="172134"/>
                </a:solidFill>
                <a:latin typeface="Trebuchet MS"/>
                <a:cs typeface="Trebuchet MS"/>
              </a:rPr>
              <a:t>2</a:t>
            </a:r>
            <a:r>
              <a:rPr dirty="0" sz="1100" spc="-9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172134"/>
                </a:solidFill>
                <a:latin typeface="Trebuchet MS"/>
                <a:cs typeface="Trebuchet MS"/>
              </a:rPr>
              <a:t>Aug</a:t>
            </a:r>
            <a:r>
              <a:rPr dirty="0" sz="1100" spc="-11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25" b="1">
                <a:solidFill>
                  <a:srgbClr val="172134"/>
                </a:solidFill>
                <a:latin typeface="Trebuchet MS"/>
                <a:cs typeface="Trebuchet MS"/>
              </a:rPr>
              <a:t>‘24</a:t>
            </a:r>
            <a:endParaRPr sz="1100">
              <a:latin typeface="Trebuchet MS"/>
              <a:cs typeface="Trebuchet MS"/>
            </a:endParaRPr>
          </a:p>
          <a:p>
            <a:pPr algn="ctr" marL="12700" marR="5080" indent="-1270">
              <a:lnSpc>
                <a:spcPct val="100000"/>
              </a:lnSpc>
              <a:spcBef>
                <a:spcPts val="5"/>
              </a:spcBef>
            </a:pPr>
            <a:r>
              <a:rPr dirty="0" sz="1100">
                <a:solidFill>
                  <a:srgbClr val="172134"/>
                </a:solidFill>
                <a:latin typeface="Trebuchet MS"/>
                <a:cs typeface="Trebuchet MS"/>
              </a:rPr>
              <a:t>Workshop</a:t>
            </a:r>
            <a:r>
              <a:rPr dirty="0" sz="1100" spc="-35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20">
                <a:solidFill>
                  <a:srgbClr val="172134"/>
                </a:solidFill>
                <a:latin typeface="Trebuchet MS"/>
                <a:cs typeface="Trebuchet MS"/>
              </a:rPr>
              <a:t>“MPD </a:t>
            </a:r>
            <a:r>
              <a:rPr dirty="0" sz="1100">
                <a:solidFill>
                  <a:srgbClr val="172134"/>
                </a:solidFill>
                <a:latin typeface="Trebuchet MS"/>
                <a:cs typeface="Trebuchet MS"/>
              </a:rPr>
              <a:t>Processing</a:t>
            </a:r>
            <a:r>
              <a:rPr dirty="0" sz="1100" spc="-75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>
                <a:solidFill>
                  <a:srgbClr val="172134"/>
                </a:solidFill>
                <a:latin typeface="Trebuchet MS"/>
                <a:cs typeface="Trebuchet MS"/>
              </a:rPr>
              <a:t>and</a:t>
            </a:r>
            <a:r>
              <a:rPr dirty="0" sz="1100" spc="-55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25">
                <a:solidFill>
                  <a:srgbClr val="172134"/>
                </a:solidFill>
                <a:latin typeface="Trebuchet MS"/>
                <a:cs typeface="Trebuchet MS"/>
              </a:rPr>
              <a:t>Analytic </a:t>
            </a:r>
            <a:r>
              <a:rPr dirty="0" sz="1100" spc="-50">
                <a:solidFill>
                  <a:srgbClr val="172134"/>
                </a:solidFill>
                <a:latin typeface="Trebuchet MS"/>
                <a:cs typeface="Trebuchet MS"/>
              </a:rPr>
              <a:t>for</a:t>
            </a:r>
            <a:r>
              <a:rPr dirty="0" sz="1100" spc="-80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35">
                <a:solidFill>
                  <a:srgbClr val="172134"/>
                </a:solidFill>
                <a:latin typeface="Trebuchet MS"/>
                <a:cs typeface="Trebuchet MS"/>
              </a:rPr>
              <a:t>Official</a:t>
            </a:r>
            <a:r>
              <a:rPr dirty="0" sz="1100" spc="-80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10">
                <a:solidFill>
                  <a:srgbClr val="172134"/>
                </a:solidFill>
                <a:latin typeface="Trebuchet MS"/>
                <a:cs typeface="Trebuchet MS"/>
              </a:rPr>
              <a:t>Statistics”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/>
          <p:nvPr/>
        </p:nvSpPr>
        <p:spPr>
          <a:xfrm>
            <a:off x="3309746" y="4240974"/>
            <a:ext cx="2628265" cy="902969"/>
          </a:xfrm>
          <a:custGeom>
            <a:avLst/>
            <a:gdLst/>
            <a:ahLst/>
            <a:cxnLst/>
            <a:rect l="l" t="t" r="r" b="b"/>
            <a:pathLst>
              <a:path w="2628265" h="902970">
                <a:moveTo>
                  <a:pt x="0" y="902525"/>
                </a:moveTo>
                <a:lnTo>
                  <a:pt x="0" y="179997"/>
                </a:lnTo>
                <a:lnTo>
                  <a:pt x="6433" y="132149"/>
                </a:lnTo>
                <a:lnTo>
                  <a:pt x="24586" y="89152"/>
                </a:lnTo>
                <a:lnTo>
                  <a:pt x="52736" y="52722"/>
                </a:lnTo>
                <a:lnTo>
                  <a:pt x="89163" y="24576"/>
                </a:lnTo>
                <a:lnTo>
                  <a:pt x="132144" y="6430"/>
                </a:lnTo>
                <a:lnTo>
                  <a:pt x="179958" y="0"/>
                </a:lnTo>
                <a:lnTo>
                  <a:pt x="2448052" y="0"/>
                </a:lnTo>
                <a:lnTo>
                  <a:pt x="2495866" y="6430"/>
                </a:lnTo>
                <a:lnTo>
                  <a:pt x="2538847" y="24576"/>
                </a:lnTo>
                <a:lnTo>
                  <a:pt x="2575274" y="52722"/>
                </a:lnTo>
                <a:lnTo>
                  <a:pt x="2603424" y="89152"/>
                </a:lnTo>
                <a:lnTo>
                  <a:pt x="2621577" y="132149"/>
                </a:lnTo>
                <a:lnTo>
                  <a:pt x="2628011" y="179997"/>
                </a:lnTo>
                <a:lnTo>
                  <a:pt x="2628011" y="902525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 txBox="1"/>
          <p:nvPr/>
        </p:nvSpPr>
        <p:spPr>
          <a:xfrm>
            <a:off x="7549388" y="4321555"/>
            <a:ext cx="1257935" cy="697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905">
              <a:lnSpc>
                <a:spcPct val="100000"/>
              </a:lnSpc>
              <a:spcBef>
                <a:spcPts val="100"/>
              </a:spcBef>
            </a:pPr>
            <a:r>
              <a:rPr dirty="0" sz="1100" spc="-65" b="1">
                <a:solidFill>
                  <a:srgbClr val="172134"/>
                </a:solidFill>
                <a:latin typeface="Trebuchet MS"/>
                <a:cs typeface="Trebuchet MS"/>
              </a:rPr>
              <a:t>3</a:t>
            </a:r>
            <a:r>
              <a:rPr dirty="0" sz="1100" spc="-10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100" b="1">
                <a:solidFill>
                  <a:srgbClr val="172134"/>
                </a:solidFill>
                <a:latin typeface="Trebuchet MS"/>
                <a:cs typeface="Trebuchet MS"/>
              </a:rPr>
              <a:t>–</a:t>
            </a:r>
            <a:r>
              <a:rPr dirty="0" sz="1100" spc="-114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65" b="1">
                <a:solidFill>
                  <a:srgbClr val="172134"/>
                </a:solidFill>
                <a:latin typeface="Trebuchet MS"/>
                <a:cs typeface="Trebuchet MS"/>
              </a:rPr>
              <a:t>7</a:t>
            </a:r>
            <a:r>
              <a:rPr dirty="0" sz="1100" spc="-10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35" b="1">
                <a:solidFill>
                  <a:srgbClr val="172134"/>
                </a:solidFill>
                <a:latin typeface="Trebuchet MS"/>
                <a:cs typeface="Trebuchet MS"/>
              </a:rPr>
              <a:t>Feb</a:t>
            </a:r>
            <a:r>
              <a:rPr dirty="0" sz="1100" spc="-10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25" b="1">
                <a:solidFill>
                  <a:srgbClr val="172134"/>
                </a:solidFill>
                <a:latin typeface="Trebuchet MS"/>
                <a:cs typeface="Trebuchet MS"/>
              </a:rPr>
              <a:t>‘25</a:t>
            </a:r>
            <a:endParaRPr sz="1100">
              <a:latin typeface="Trebuchet MS"/>
              <a:cs typeface="Trebuchet MS"/>
            </a:endParaRPr>
          </a:p>
          <a:p>
            <a:pPr algn="ctr" marL="12700" marR="5080">
              <a:lnSpc>
                <a:spcPct val="100000"/>
              </a:lnSpc>
              <a:spcBef>
                <a:spcPts val="5"/>
              </a:spcBef>
            </a:pPr>
            <a:r>
              <a:rPr dirty="0" sz="1100">
                <a:solidFill>
                  <a:srgbClr val="172134"/>
                </a:solidFill>
                <a:latin typeface="Trebuchet MS"/>
                <a:cs typeface="Trebuchet MS"/>
              </a:rPr>
              <a:t>Workshop</a:t>
            </a:r>
            <a:r>
              <a:rPr dirty="0" sz="1100" spc="-35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10">
                <a:solidFill>
                  <a:srgbClr val="172134"/>
                </a:solidFill>
                <a:latin typeface="Trebuchet MS"/>
                <a:cs typeface="Trebuchet MS"/>
              </a:rPr>
              <a:t>“Machine </a:t>
            </a:r>
            <a:r>
              <a:rPr dirty="0" sz="1100" spc="-30">
                <a:solidFill>
                  <a:srgbClr val="172134"/>
                </a:solidFill>
                <a:latin typeface="Trebuchet MS"/>
                <a:cs typeface="Trebuchet MS"/>
              </a:rPr>
              <a:t>Learning</a:t>
            </a:r>
            <a:r>
              <a:rPr dirty="0" sz="1100" spc="-85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40">
                <a:solidFill>
                  <a:srgbClr val="172134"/>
                </a:solidFill>
                <a:latin typeface="Trebuchet MS"/>
                <a:cs typeface="Trebuchet MS"/>
              </a:rPr>
              <a:t>to</a:t>
            </a:r>
            <a:r>
              <a:rPr dirty="0" sz="1100" spc="-70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-10">
                <a:solidFill>
                  <a:srgbClr val="172134"/>
                </a:solidFill>
                <a:latin typeface="Trebuchet MS"/>
                <a:cs typeface="Trebuchet MS"/>
              </a:rPr>
              <a:t>Official Statistics”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161912" y="4231449"/>
            <a:ext cx="8737600" cy="922019"/>
            <a:chOff x="161912" y="4231449"/>
            <a:chExt cx="8737600" cy="922019"/>
          </a:xfrm>
        </p:grpSpPr>
        <p:sp>
          <p:nvSpPr>
            <p:cNvPr id="43" name="object 43" descr=""/>
            <p:cNvSpPr/>
            <p:nvPr/>
          </p:nvSpPr>
          <p:spPr>
            <a:xfrm>
              <a:off x="6261353" y="4240974"/>
              <a:ext cx="2628265" cy="902969"/>
            </a:xfrm>
            <a:custGeom>
              <a:avLst/>
              <a:gdLst/>
              <a:ahLst/>
              <a:cxnLst/>
              <a:rect l="l" t="t" r="r" b="b"/>
              <a:pathLst>
                <a:path w="2628265" h="902970">
                  <a:moveTo>
                    <a:pt x="0" y="902525"/>
                  </a:moveTo>
                  <a:lnTo>
                    <a:pt x="0" y="179997"/>
                  </a:lnTo>
                  <a:lnTo>
                    <a:pt x="6424" y="132149"/>
                  </a:lnTo>
                  <a:lnTo>
                    <a:pt x="24558" y="89152"/>
                  </a:lnTo>
                  <a:lnTo>
                    <a:pt x="52689" y="52722"/>
                  </a:lnTo>
                  <a:lnTo>
                    <a:pt x="89106" y="24576"/>
                  </a:lnTo>
                  <a:lnTo>
                    <a:pt x="132100" y="6430"/>
                  </a:lnTo>
                  <a:lnTo>
                    <a:pt x="179959" y="0"/>
                  </a:lnTo>
                  <a:lnTo>
                    <a:pt x="2447925" y="0"/>
                  </a:lnTo>
                  <a:lnTo>
                    <a:pt x="2495792" y="6430"/>
                  </a:lnTo>
                  <a:lnTo>
                    <a:pt x="2538809" y="24576"/>
                  </a:lnTo>
                  <a:lnTo>
                    <a:pt x="2575258" y="52722"/>
                  </a:lnTo>
                  <a:lnTo>
                    <a:pt x="2603420" y="89152"/>
                  </a:lnTo>
                  <a:lnTo>
                    <a:pt x="2621576" y="132149"/>
                  </a:lnTo>
                  <a:lnTo>
                    <a:pt x="2628011" y="179997"/>
                  </a:lnTo>
                  <a:lnTo>
                    <a:pt x="2628011" y="902525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61912" y="4336273"/>
              <a:ext cx="1367929" cy="781112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051047" y="4338688"/>
              <a:ext cx="1367916" cy="783008"/>
            </a:xfrm>
            <a:prstGeom prst="rect">
              <a:avLst/>
            </a:prstGeom>
          </p:spPr>
        </p:pic>
        <p:pic>
          <p:nvPicPr>
            <p:cNvPr id="46" name="object 46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03239" y="4336265"/>
              <a:ext cx="1367916" cy="76948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4314952" y="4680203"/>
            <a:ext cx="3183890" cy="167005"/>
          </a:xfrm>
          <a:custGeom>
            <a:avLst/>
            <a:gdLst/>
            <a:ahLst/>
            <a:cxnLst/>
            <a:rect l="l" t="t" r="r" b="b"/>
            <a:pathLst>
              <a:path w="3183890" h="167004">
                <a:moveTo>
                  <a:pt x="3183636" y="0"/>
                </a:moveTo>
                <a:lnTo>
                  <a:pt x="0" y="0"/>
                </a:lnTo>
                <a:lnTo>
                  <a:pt x="0" y="166801"/>
                </a:lnTo>
                <a:lnTo>
                  <a:pt x="3183636" y="166801"/>
                </a:lnTo>
                <a:lnTo>
                  <a:pt x="3183636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4944871" y="137998"/>
            <a:ext cx="2056764" cy="167005"/>
          </a:xfrm>
          <a:custGeom>
            <a:avLst/>
            <a:gdLst/>
            <a:ahLst/>
            <a:cxnLst/>
            <a:rect l="l" t="t" r="r" b="b"/>
            <a:pathLst>
              <a:path w="2056765" h="167004">
                <a:moveTo>
                  <a:pt x="2056764" y="0"/>
                </a:moveTo>
                <a:lnTo>
                  <a:pt x="0" y="0"/>
                </a:lnTo>
                <a:lnTo>
                  <a:pt x="0" y="166801"/>
                </a:lnTo>
                <a:lnTo>
                  <a:pt x="2056764" y="166801"/>
                </a:lnTo>
                <a:lnTo>
                  <a:pt x="2056764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31917" y="400811"/>
            <a:ext cx="2056764" cy="1455293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87107" y="0"/>
            <a:ext cx="2056765" cy="1836292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51020" y="3541204"/>
            <a:ext cx="3147568" cy="106290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960364" y="1912492"/>
            <a:ext cx="3183636" cy="155244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91679" y="3547742"/>
            <a:ext cx="1552194" cy="1595754"/>
          </a:xfrm>
          <a:prstGeom prst="rect">
            <a:avLst/>
          </a:prstGeom>
        </p:spPr>
      </p:pic>
      <p:sp>
        <p:nvSpPr>
          <p:cNvPr id="9" name="object 9" descr=""/>
          <p:cNvSpPr/>
          <p:nvPr/>
        </p:nvSpPr>
        <p:spPr>
          <a:xfrm>
            <a:off x="5738367" y="1912492"/>
            <a:ext cx="187325" cy="1553210"/>
          </a:xfrm>
          <a:custGeom>
            <a:avLst/>
            <a:gdLst/>
            <a:ahLst/>
            <a:cxnLst/>
            <a:rect l="l" t="t" r="r" b="b"/>
            <a:pathLst>
              <a:path w="187325" h="1553210">
                <a:moveTo>
                  <a:pt x="186905" y="0"/>
                </a:moveTo>
                <a:lnTo>
                  <a:pt x="0" y="0"/>
                </a:lnTo>
                <a:lnTo>
                  <a:pt x="0" y="1552828"/>
                </a:lnTo>
                <a:lnTo>
                  <a:pt x="186905" y="1552828"/>
                </a:lnTo>
                <a:lnTo>
                  <a:pt x="186905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0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10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480"/>
              <a:t>—</a:t>
            </a:r>
            <a:r>
              <a:rPr dirty="0" spc="-100"/>
              <a:t> </a:t>
            </a:r>
            <a:r>
              <a:rPr dirty="0" spc="-10"/>
              <a:t>OECD</a:t>
            </a:r>
            <a:r>
              <a:rPr dirty="0" spc="-80"/>
              <a:t> </a:t>
            </a:r>
            <a:r>
              <a:rPr dirty="0" spc="-110"/>
              <a:t>/</a:t>
            </a:r>
            <a:r>
              <a:rPr dirty="0" spc="-95"/>
              <a:t> </a:t>
            </a:r>
            <a:r>
              <a:rPr dirty="0" spc="-105"/>
              <a:t>PARIS21,</a:t>
            </a:r>
            <a:r>
              <a:rPr dirty="0" spc="-60"/>
              <a:t> </a:t>
            </a:r>
            <a:r>
              <a:rPr dirty="0" spc="-50"/>
              <a:t>Digital</a:t>
            </a:r>
            <a:r>
              <a:rPr dirty="0" spc="-110"/>
              <a:t> </a:t>
            </a:r>
            <a:r>
              <a:rPr dirty="0" spc="-85"/>
              <a:t>Transformation</a:t>
            </a:r>
            <a:r>
              <a:rPr dirty="0" spc="-135"/>
              <a:t> </a:t>
            </a:r>
            <a:r>
              <a:rPr dirty="0" spc="-50"/>
              <a:t>of</a:t>
            </a:r>
            <a:r>
              <a:rPr dirty="0" spc="-95"/>
              <a:t> </a:t>
            </a:r>
            <a:r>
              <a:rPr dirty="0" spc="-10"/>
              <a:t>National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pc="-90"/>
              <a:t>Statistical</a:t>
            </a:r>
            <a:r>
              <a:rPr dirty="0" spc="-40"/>
              <a:t> </a:t>
            </a:r>
            <a:r>
              <a:rPr dirty="0" spc="-10"/>
              <a:t>Offices</a:t>
            </a:r>
          </a:p>
          <a:p>
            <a:pPr>
              <a:lnSpc>
                <a:spcPct val="100000"/>
              </a:lnSpc>
              <a:spcBef>
                <a:spcPts val="1295"/>
              </a:spcBef>
            </a:pPr>
          </a:p>
          <a:p>
            <a:pPr algn="r" marL="436245" marR="10160" indent="-60960">
              <a:lnSpc>
                <a:spcPct val="100000"/>
              </a:lnSpc>
            </a:pPr>
            <a:r>
              <a:rPr dirty="0" sz="1600" spc="-130" b="1">
                <a:latin typeface="Verdana"/>
                <a:cs typeface="Verdana"/>
              </a:rPr>
              <a:t>“</a:t>
            </a:r>
            <a:r>
              <a:rPr dirty="0" sz="1600" spc="-130" b="1">
                <a:solidFill>
                  <a:srgbClr val="4D6DAD"/>
                </a:solidFill>
                <a:latin typeface="Verdana"/>
                <a:cs typeface="Verdana"/>
              </a:rPr>
              <a:t>Collaboration</a:t>
            </a:r>
            <a:r>
              <a:rPr dirty="0" sz="1600" spc="-55" b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155" b="1">
                <a:solidFill>
                  <a:srgbClr val="4D6DAD"/>
                </a:solidFill>
                <a:latin typeface="Verdana"/>
                <a:cs typeface="Verdana"/>
              </a:rPr>
              <a:t>among</a:t>
            </a:r>
            <a:r>
              <a:rPr dirty="0" sz="1600" spc="-80" b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140" b="1">
                <a:solidFill>
                  <a:srgbClr val="4D6DAD"/>
                </a:solidFill>
                <a:latin typeface="Verdana"/>
                <a:cs typeface="Verdana"/>
              </a:rPr>
              <a:t>National</a:t>
            </a:r>
            <a:r>
              <a:rPr dirty="0" sz="1600" spc="-60" b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160" b="1">
                <a:solidFill>
                  <a:srgbClr val="4D6DAD"/>
                </a:solidFill>
                <a:latin typeface="Verdana"/>
                <a:cs typeface="Verdana"/>
              </a:rPr>
              <a:t>Statistical</a:t>
            </a:r>
            <a:r>
              <a:rPr dirty="0" sz="1600" spc="-60" b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85" b="1">
                <a:solidFill>
                  <a:srgbClr val="4D6DAD"/>
                </a:solidFill>
                <a:latin typeface="Verdana"/>
                <a:cs typeface="Verdana"/>
              </a:rPr>
              <a:t>Offices </a:t>
            </a:r>
            <a:r>
              <a:rPr dirty="0" sz="1600" spc="-150" b="1">
                <a:solidFill>
                  <a:srgbClr val="172134"/>
                </a:solidFill>
                <a:latin typeface="Verdana"/>
                <a:cs typeface="Verdana"/>
              </a:rPr>
              <a:t>is</a:t>
            </a:r>
            <a:r>
              <a:rPr dirty="0" sz="1600" spc="-135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160" b="1">
                <a:solidFill>
                  <a:srgbClr val="172134"/>
                </a:solidFill>
                <a:latin typeface="Verdana"/>
                <a:cs typeface="Verdana"/>
              </a:rPr>
              <a:t>essential</a:t>
            </a:r>
            <a:r>
              <a:rPr dirty="0" sz="1600" spc="-100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135" b="1">
                <a:solidFill>
                  <a:srgbClr val="172134"/>
                </a:solidFill>
                <a:latin typeface="Verdana"/>
                <a:cs typeface="Verdana"/>
              </a:rPr>
              <a:t>to</a:t>
            </a:r>
            <a:r>
              <a:rPr dirty="0" sz="1600" spc="-114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105" b="1">
                <a:solidFill>
                  <a:srgbClr val="172134"/>
                </a:solidFill>
                <a:latin typeface="Verdana"/>
                <a:cs typeface="Verdana"/>
              </a:rPr>
              <a:t>build</a:t>
            </a:r>
            <a:r>
              <a:rPr dirty="0" sz="1600" spc="-114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190" b="1">
                <a:solidFill>
                  <a:srgbClr val="172134"/>
                </a:solidFill>
                <a:latin typeface="Verdana"/>
                <a:cs typeface="Verdana"/>
              </a:rPr>
              <a:t>a</a:t>
            </a:r>
            <a:r>
              <a:rPr dirty="0" sz="1600" spc="-130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160" b="1">
                <a:solidFill>
                  <a:srgbClr val="172134"/>
                </a:solidFill>
                <a:latin typeface="Verdana"/>
                <a:cs typeface="Verdana"/>
              </a:rPr>
              <a:t>stronger</a:t>
            </a:r>
            <a:r>
              <a:rPr dirty="0" sz="1600" spc="-95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150" b="1">
                <a:solidFill>
                  <a:srgbClr val="172134"/>
                </a:solidFill>
                <a:latin typeface="Verdana"/>
                <a:cs typeface="Verdana"/>
              </a:rPr>
              <a:t>and</a:t>
            </a:r>
            <a:r>
              <a:rPr dirty="0" sz="1600" spc="-114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175" b="1">
                <a:solidFill>
                  <a:srgbClr val="172134"/>
                </a:solidFill>
                <a:latin typeface="Verdana"/>
                <a:cs typeface="Verdana"/>
              </a:rPr>
              <a:t>more</a:t>
            </a:r>
            <a:r>
              <a:rPr dirty="0" sz="1600" spc="-110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120" b="1">
                <a:solidFill>
                  <a:srgbClr val="172134"/>
                </a:solidFill>
                <a:latin typeface="Verdana"/>
                <a:cs typeface="Verdana"/>
              </a:rPr>
              <a:t>resilient</a:t>
            </a:r>
            <a:endParaRPr sz="1600">
              <a:latin typeface="Verdana"/>
              <a:cs typeface="Verdana"/>
            </a:endParaRPr>
          </a:p>
          <a:p>
            <a:pPr algn="r" marR="9525">
              <a:lnSpc>
                <a:spcPct val="100000"/>
              </a:lnSpc>
            </a:pPr>
            <a:r>
              <a:rPr dirty="0" sz="1600" spc="-105" b="1">
                <a:solidFill>
                  <a:srgbClr val="172134"/>
                </a:solidFill>
                <a:latin typeface="Verdana"/>
                <a:cs typeface="Verdana"/>
              </a:rPr>
              <a:t>global</a:t>
            </a:r>
            <a:r>
              <a:rPr dirty="0" sz="1600" spc="-110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150" b="1">
                <a:solidFill>
                  <a:srgbClr val="172134"/>
                </a:solidFill>
                <a:latin typeface="Verdana"/>
                <a:cs typeface="Verdana"/>
              </a:rPr>
              <a:t>data</a:t>
            </a:r>
            <a:r>
              <a:rPr dirty="0" sz="1600" spc="-95" b="1">
                <a:solidFill>
                  <a:srgbClr val="172134"/>
                </a:solidFill>
                <a:latin typeface="Verdana"/>
                <a:cs typeface="Verdana"/>
              </a:rPr>
              <a:t> </a:t>
            </a:r>
            <a:r>
              <a:rPr dirty="0" sz="1600" spc="-70" b="1">
                <a:solidFill>
                  <a:srgbClr val="172134"/>
                </a:solidFill>
                <a:latin typeface="Verdana"/>
                <a:cs typeface="Verdana"/>
              </a:rPr>
              <a:t>ecosystem</a:t>
            </a:r>
            <a:r>
              <a:rPr dirty="0" sz="1600" spc="-70" b="1">
                <a:latin typeface="Verdana"/>
                <a:cs typeface="Verdana"/>
              </a:rPr>
              <a:t>.”</a:t>
            </a:r>
            <a:endParaRPr sz="1600">
              <a:latin typeface="Verdana"/>
              <a:cs typeface="Verdana"/>
            </a:endParaRPr>
          </a:p>
          <a:p>
            <a:pPr marL="2719070">
              <a:lnSpc>
                <a:spcPct val="100000"/>
              </a:lnSpc>
              <a:spcBef>
                <a:spcPts val="615"/>
              </a:spcBef>
            </a:pPr>
            <a:r>
              <a:rPr dirty="0" spc="-480">
                <a:solidFill>
                  <a:srgbClr val="172134"/>
                </a:solidFill>
              </a:rPr>
              <a:t>—</a:t>
            </a:r>
            <a:r>
              <a:rPr dirty="0" spc="-95">
                <a:solidFill>
                  <a:srgbClr val="172134"/>
                </a:solidFill>
              </a:rPr>
              <a:t> </a:t>
            </a:r>
            <a:r>
              <a:rPr dirty="0" spc="-50">
                <a:solidFill>
                  <a:srgbClr val="172134"/>
                </a:solidFill>
              </a:rPr>
              <a:t>United</a:t>
            </a:r>
            <a:r>
              <a:rPr dirty="0" spc="-125">
                <a:solidFill>
                  <a:srgbClr val="172134"/>
                </a:solidFill>
              </a:rPr>
              <a:t> </a:t>
            </a:r>
            <a:r>
              <a:rPr dirty="0" spc="-70">
                <a:solidFill>
                  <a:srgbClr val="172134"/>
                </a:solidFill>
              </a:rPr>
              <a:t>Nations</a:t>
            </a:r>
            <a:r>
              <a:rPr dirty="0" spc="-110">
                <a:solidFill>
                  <a:srgbClr val="172134"/>
                </a:solidFill>
              </a:rPr>
              <a:t> </a:t>
            </a:r>
            <a:r>
              <a:rPr dirty="0" spc="-45">
                <a:solidFill>
                  <a:srgbClr val="172134"/>
                </a:solidFill>
              </a:rPr>
              <a:t>World</a:t>
            </a:r>
            <a:r>
              <a:rPr dirty="0" spc="-105">
                <a:solidFill>
                  <a:srgbClr val="172134"/>
                </a:solidFill>
              </a:rPr>
              <a:t> </a:t>
            </a:r>
            <a:r>
              <a:rPr dirty="0" spc="-85">
                <a:solidFill>
                  <a:srgbClr val="172134"/>
                </a:solidFill>
              </a:rPr>
              <a:t>Data</a:t>
            </a:r>
            <a:r>
              <a:rPr dirty="0" spc="-95">
                <a:solidFill>
                  <a:srgbClr val="172134"/>
                </a:solidFill>
              </a:rPr>
              <a:t> </a:t>
            </a:r>
            <a:r>
              <a:rPr dirty="0" spc="-30">
                <a:solidFill>
                  <a:srgbClr val="172134"/>
                </a:solidFill>
              </a:rPr>
              <a:t>Forum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284784" y="427177"/>
            <a:ext cx="4338320" cy="10007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-155" i="1">
                <a:latin typeface="Verdana"/>
                <a:cs typeface="Verdana"/>
              </a:rPr>
              <a:t>“To</a:t>
            </a:r>
            <a:r>
              <a:rPr dirty="0" sz="1600" spc="-135" i="1">
                <a:latin typeface="Verdana"/>
                <a:cs typeface="Verdana"/>
              </a:rPr>
              <a:t> </a:t>
            </a:r>
            <a:r>
              <a:rPr dirty="0" sz="1600" spc="-150" i="1">
                <a:latin typeface="Verdana"/>
                <a:cs typeface="Verdana"/>
              </a:rPr>
              <a:t>support</a:t>
            </a:r>
            <a:r>
              <a:rPr dirty="0" sz="1600" spc="-95" i="1">
                <a:latin typeface="Verdana"/>
                <a:cs typeface="Verdana"/>
              </a:rPr>
              <a:t> </a:t>
            </a:r>
            <a:r>
              <a:rPr dirty="0" sz="1600" spc="-155" i="1">
                <a:latin typeface="Verdana"/>
                <a:cs typeface="Verdana"/>
              </a:rPr>
              <a:t>the</a:t>
            </a:r>
            <a:r>
              <a:rPr dirty="0" sz="1600" spc="-130" i="1">
                <a:latin typeface="Verdana"/>
                <a:cs typeface="Verdana"/>
              </a:rPr>
              <a:t> </a:t>
            </a:r>
            <a:r>
              <a:rPr dirty="0" sz="1600" spc="-145" i="1">
                <a:latin typeface="Verdana"/>
                <a:cs typeface="Verdana"/>
              </a:rPr>
              <a:t>emerging</a:t>
            </a:r>
            <a:r>
              <a:rPr dirty="0" sz="1600" spc="-90" i="1">
                <a:latin typeface="Verdana"/>
                <a:cs typeface="Verdana"/>
              </a:rPr>
              <a:t> </a:t>
            </a:r>
            <a:r>
              <a:rPr dirty="0" sz="1600" spc="-155" i="1">
                <a:latin typeface="Verdana"/>
                <a:cs typeface="Verdana"/>
              </a:rPr>
              <a:t>data</a:t>
            </a:r>
            <a:r>
              <a:rPr dirty="0" sz="1600" spc="-90" i="1">
                <a:latin typeface="Verdana"/>
                <a:cs typeface="Verdana"/>
              </a:rPr>
              <a:t> </a:t>
            </a:r>
            <a:r>
              <a:rPr dirty="0" sz="1600" spc="-50" i="1">
                <a:latin typeface="Verdana"/>
                <a:cs typeface="Verdana"/>
              </a:rPr>
              <a:t>ecosystem, </a:t>
            </a:r>
            <a:r>
              <a:rPr dirty="0" sz="1600" spc="-150" i="1">
                <a:latin typeface="Verdana"/>
                <a:cs typeface="Verdana"/>
              </a:rPr>
              <a:t>NSOs</a:t>
            </a:r>
            <a:r>
              <a:rPr dirty="0" sz="1600" spc="-125" i="1">
                <a:latin typeface="Verdana"/>
                <a:cs typeface="Verdana"/>
              </a:rPr>
              <a:t> need, </a:t>
            </a:r>
            <a:r>
              <a:rPr dirty="0" sz="1600" spc="-135" i="1">
                <a:latin typeface="Verdana"/>
                <a:cs typeface="Verdana"/>
              </a:rPr>
              <a:t>in</a:t>
            </a:r>
            <a:r>
              <a:rPr dirty="0" sz="1600" spc="-105" i="1">
                <a:latin typeface="Verdana"/>
                <a:cs typeface="Verdana"/>
              </a:rPr>
              <a:t> </a:t>
            </a:r>
            <a:r>
              <a:rPr dirty="0" sz="1600" spc="-150" i="1">
                <a:latin typeface="Verdana"/>
                <a:cs typeface="Verdana"/>
              </a:rPr>
              <a:t>particular,</a:t>
            </a:r>
            <a:r>
              <a:rPr dirty="0" sz="1600" spc="-65" i="1">
                <a:latin typeface="Verdana"/>
                <a:cs typeface="Verdana"/>
              </a:rPr>
              <a:t> </a:t>
            </a:r>
            <a:r>
              <a:rPr dirty="0" sz="1600" spc="-130" i="1">
                <a:latin typeface="Verdana"/>
                <a:cs typeface="Verdana"/>
              </a:rPr>
              <a:t>to</a:t>
            </a:r>
            <a:r>
              <a:rPr dirty="0" sz="1600" spc="-95" i="1">
                <a:latin typeface="Verdana"/>
                <a:cs typeface="Verdana"/>
              </a:rPr>
              <a:t> </a:t>
            </a:r>
            <a:r>
              <a:rPr dirty="0" sz="1600" spc="-165" i="1">
                <a:solidFill>
                  <a:srgbClr val="4D6DAD"/>
                </a:solidFill>
                <a:latin typeface="Verdana"/>
                <a:cs typeface="Verdana"/>
              </a:rPr>
              <a:t>strengthen</a:t>
            </a:r>
            <a:r>
              <a:rPr dirty="0" sz="1600" spc="-75" i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105" i="1">
                <a:solidFill>
                  <a:srgbClr val="4D6DAD"/>
                </a:solidFill>
                <a:latin typeface="Verdana"/>
                <a:cs typeface="Verdana"/>
              </a:rPr>
              <a:t>their </a:t>
            </a:r>
            <a:r>
              <a:rPr dirty="0" sz="1600" spc="-140" i="1">
                <a:solidFill>
                  <a:srgbClr val="4D6DAD"/>
                </a:solidFill>
                <a:latin typeface="Verdana"/>
                <a:cs typeface="Verdana"/>
              </a:rPr>
              <a:t>operational</a:t>
            </a:r>
            <a:r>
              <a:rPr dirty="0" sz="1600" spc="-65" i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170" i="1">
                <a:solidFill>
                  <a:srgbClr val="4D6DAD"/>
                </a:solidFill>
                <a:latin typeface="Verdana"/>
                <a:cs typeface="Verdana"/>
              </a:rPr>
              <a:t>processes</a:t>
            </a:r>
            <a:r>
              <a:rPr dirty="0" sz="1600" spc="-100" i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150" i="1">
                <a:solidFill>
                  <a:srgbClr val="4D6DAD"/>
                </a:solidFill>
                <a:latin typeface="Verdana"/>
                <a:cs typeface="Verdana"/>
              </a:rPr>
              <a:t>and</a:t>
            </a:r>
            <a:r>
              <a:rPr dirty="0" sz="1600" spc="-105" i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120" i="1">
                <a:solidFill>
                  <a:srgbClr val="4D6DAD"/>
                </a:solidFill>
                <a:latin typeface="Verdana"/>
                <a:cs typeface="Verdana"/>
              </a:rPr>
              <a:t>develop</a:t>
            </a:r>
            <a:r>
              <a:rPr dirty="0" sz="1600" spc="-100" i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10" i="1">
                <a:solidFill>
                  <a:srgbClr val="4D6DAD"/>
                </a:solidFill>
                <a:latin typeface="Verdana"/>
                <a:cs typeface="Verdana"/>
              </a:rPr>
              <a:t>their </a:t>
            </a:r>
            <a:r>
              <a:rPr dirty="0" sz="1600" spc="-114" i="1">
                <a:solidFill>
                  <a:srgbClr val="4D6DAD"/>
                </a:solidFill>
                <a:latin typeface="Verdana"/>
                <a:cs typeface="Verdana"/>
              </a:rPr>
              <a:t>digital</a:t>
            </a:r>
            <a:r>
              <a:rPr dirty="0" sz="1600" spc="-75" i="1">
                <a:solidFill>
                  <a:srgbClr val="4D6DAD"/>
                </a:solidFill>
                <a:latin typeface="Verdana"/>
                <a:cs typeface="Verdana"/>
              </a:rPr>
              <a:t> </a:t>
            </a:r>
            <a:r>
              <a:rPr dirty="0" sz="1600" spc="-60" i="1">
                <a:solidFill>
                  <a:srgbClr val="4D6DAD"/>
                </a:solidFill>
                <a:latin typeface="Verdana"/>
                <a:cs typeface="Verdana"/>
              </a:rPr>
              <a:t>capabilities</a:t>
            </a:r>
            <a:r>
              <a:rPr dirty="0" sz="1600" spc="-60" i="1">
                <a:solidFill>
                  <a:srgbClr val="253A2F"/>
                </a:solidFill>
                <a:latin typeface="Verdana"/>
                <a:cs typeface="Verdana"/>
              </a:rPr>
              <a:t>.”</a:t>
            </a:r>
            <a:endParaRPr sz="1600">
              <a:latin typeface="Verdana"/>
              <a:cs typeface="Verdana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88468" y="4862880"/>
            <a:ext cx="17526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solidFill>
                  <a:srgbClr val="172134"/>
                </a:solidFill>
                <a:latin typeface="Microsoft Sans Serif"/>
                <a:cs typeface="Microsoft Sans Serif"/>
              </a:rPr>
              <a:t>13</a:t>
            </a:r>
            <a:endParaRPr sz="11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39113" y="381076"/>
            <a:ext cx="107886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30" b="1">
                <a:solidFill>
                  <a:srgbClr val="253A2F"/>
                </a:solidFill>
                <a:latin typeface="Arial"/>
                <a:cs typeface="Arial"/>
              </a:rPr>
              <a:t>Thank</a:t>
            </a:r>
            <a:r>
              <a:rPr dirty="0" sz="1600" spc="-65" b="1">
                <a:solidFill>
                  <a:srgbClr val="253A2F"/>
                </a:solidFill>
                <a:latin typeface="Arial"/>
                <a:cs typeface="Arial"/>
              </a:rPr>
              <a:t> </a:t>
            </a:r>
            <a:r>
              <a:rPr dirty="0" sz="1600" spc="-45" b="1">
                <a:solidFill>
                  <a:srgbClr val="253A2F"/>
                </a:solidFill>
                <a:latin typeface="Arial"/>
                <a:cs typeface="Arial"/>
              </a:rPr>
              <a:t>You!</a:t>
            </a:r>
            <a:endParaRPr sz="16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22121" y="608838"/>
            <a:ext cx="1710689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>
                <a:solidFill>
                  <a:srgbClr val="253A2F"/>
                </a:solidFill>
                <a:latin typeface="Trebuchet MS"/>
                <a:cs typeface="Trebuchet MS"/>
              </a:rPr>
              <a:t>Спасибо</a:t>
            </a:r>
            <a:endParaRPr sz="32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6577" y="4822578"/>
            <a:ext cx="216001" cy="21600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81406" y="4816551"/>
            <a:ext cx="1870075" cy="1943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 spc="-60">
                <a:solidFill>
                  <a:srgbClr val="FFFFFF"/>
                </a:solidFill>
                <a:latin typeface="Trebuchet MS"/>
                <a:cs typeface="Trebuchet MS"/>
              </a:rPr>
              <a:t>Padar</a:t>
            </a:r>
            <a:r>
              <a:rPr dirty="0" sz="11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55">
                <a:solidFill>
                  <a:srgbClr val="FFFFFF"/>
                </a:solidFill>
                <a:latin typeface="Trebuchet MS"/>
                <a:cs typeface="Trebuchet MS"/>
              </a:rPr>
              <a:t>Island,</a:t>
            </a:r>
            <a:r>
              <a:rPr dirty="0" sz="11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45">
                <a:solidFill>
                  <a:srgbClr val="FFFFFF"/>
                </a:solidFill>
                <a:latin typeface="Trebuchet MS"/>
                <a:cs typeface="Trebuchet MS"/>
              </a:rPr>
              <a:t>East</a:t>
            </a:r>
            <a:r>
              <a:rPr dirty="0" sz="1100" spc="-10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Trebuchet MS"/>
                <a:cs typeface="Trebuchet MS"/>
              </a:rPr>
              <a:t>Nusa</a:t>
            </a:r>
            <a:r>
              <a:rPr dirty="0" sz="11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55">
                <a:solidFill>
                  <a:srgbClr val="FFFFFF"/>
                </a:solidFill>
                <a:latin typeface="Trebuchet MS"/>
                <a:cs typeface="Trebuchet MS"/>
              </a:rPr>
              <a:t>Tenggara</a:t>
            </a:r>
            <a:endParaRPr sz="11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4915408"/>
            <a:ext cx="9144000" cy="228600"/>
          </a:xfrm>
          <a:custGeom>
            <a:avLst/>
            <a:gdLst/>
            <a:ahLst/>
            <a:cxnLst/>
            <a:rect l="l" t="t" r="r" b="b"/>
            <a:pathLst>
              <a:path w="9144000" h="228600">
                <a:moveTo>
                  <a:pt x="0" y="228091"/>
                </a:moveTo>
                <a:lnTo>
                  <a:pt x="9144000" y="228091"/>
                </a:lnTo>
                <a:lnTo>
                  <a:pt x="9144000" y="0"/>
                </a:lnTo>
                <a:lnTo>
                  <a:pt x="0" y="0"/>
                </a:lnTo>
                <a:lnTo>
                  <a:pt x="0" y="228091"/>
                </a:lnTo>
                <a:close/>
              </a:path>
            </a:pathLst>
          </a:custGeom>
          <a:solidFill>
            <a:srgbClr val="0E2A4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0" y="0"/>
            <a:ext cx="9144000" cy="4325620"/>
            <a:chOff x="0" y="0"/>
            <a:chExt cx="9144000" cy="4325620"/>
          </a:xfrm>
        </p:grpSpPr>
        <p:sp>
          <p:nvSpPr>
            <p:cNvPr id="4" name="object 4" descr=""/>
            <p:cNvSpPr/>
            <p:nvPr/>
          </p:nvSpPr>
          <p:spPr>
            <a:xfrm>
              <a:off x="0" y="0"/>
              <a:ext cx="9144000" cy="4325620"/>
            </a:xfrm>
            <a:custGeom>
              <a:avLst/>
              <a:gdLst/>
              <a:ahLst/>
              <a:cxnLst/>
              <a:rect l="l" t="t" r="r" b="b"/>
              <a:pathLst>
                <a:path w="9144000" h="4325620">
                  <a:moveTo>
                    <a:pt x="0" y="4325455"/>
                  </a:moveTo>
                  <a:lnTo>
                    <a:pt x="9144000" y="4325455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4325455"/>
                  </a:lnTo>
                  <a:close/>
                </a:path>
              </a:pathLst>
            </a:custGeom>
            <a:solidFill>
              <a:srgbClr val="0E2A4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501457"/>
              <a:ext cx="4205338" cy="2566416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0" y="196977"/>
              <a:ext cx="2268855" cy="1116330"/>
            </a:xfrm>
            <a:custGeom>
              <a:avLst/>
              <a:gdLst/>
              <a:ahLst/>
              <a:cxnLst/>
              <a:rect l="l" t="t" r="r" b="b"/>
              <a:pathLst>
                <a:path w="2268855" h="1116330">
                  <a:moveTo>
                    <a:pt x="1710690" y="0"/>
                  </a:moveTo>
                  <a:lnTo>
                    <a:pt x="0" y="0"/>
                  </a:lnTo>
                  <a:lnTo>
                    <a:pt x="0" y="1116202"/>
                  </a:lnTo>
                  <a:lnTo>
                    <a:pt x="1710690" y="1116202"/>
                  </a:lnTo>
                  <a:lnTo>
                    <a:pt x="1758845" y="1114153"/>
                  </a:lnTo>
                  <a:lnTo>
                    <a:pt x="1805861" y="1108118"/>
                  </a:lnTo>
                  <a:lnTo>
                    <a:pt x="1851571" y="1098264"/>
                  </a:lnTo>
                  <a:lnTo>
                    <a:pt x="1895808" y="1084758"/>
                  </a:lnTo>
                  <a:lnTo>
                    <a:pt x="1938404" y="1067769"/>
                  </a:lnTo>
                  <a:lnTo>
                    <a:pt x="1979192" y="1047465"/>
                  </a:lnTo>
                  <a:lnTo>
                    <a:pt x="2018005" y="1024012"/>
                  </a:lnTo>
                  <a:lnTo>
                    <a:pt x="2054675" y="997578"/>
                  </a:lnTo>
                  <a:lnTo>
                    <a:pt x="2089034" y="968332"/>
                  </a:lnTo>
                  <a:lnTo>
                    <a:pt x="2120916" y="936440"/>
                  </a:lnTo>
                  <a:lnTo>
                    <a:pt x="2150152" y="902070"/>
                  </a:lnTo>
                  <a:lnTo>
                    <a:pt x="2176576" y="865391"/>
                  </a:lnTo>
                  <a:lnTo>
                    <a:pt x="2200020" y="826569"/>
                  </a:lnTo>
                  <a:lnTo>
                    <a:pt x="2220317" y="785773"/>
                  </a:lnTo>
                  <a:lnTo>
                    <a:pt x="2237298" y="743169"/>
                  </a:lnTo>
                  <a:lnTo>
                    <a:pt x="2250798" y="698926"/>
                  </a:lnTo>
                  <a:lnTo>
                    <a:pt x="2260648" y="653212"/>
                  </a:lnTo>
                  <a:lnTo>
                    <a:pt x="2266680" y="606193"/>
                  </a:lnTo>
                  <a:lnTo>
                    <a:pt x="2268728" y="558038"/>
                  </a:lnTo>
                  <a:lnTo>
                    <a:pt x="2266680" y="509901"/>
                  </a:lnTo>
                  <a:lnTo>
                    <a:pt x="2260648" y="462899"/>
                  </a:lnTo>
                  <a:lnTo>
                    <a:pt x="2250798" y="417200"/>
                  </a:lnTo>
                  <a:lnTo>
                    <a:pt x="2237298" y="372970"/>
                  </a:lnTo>
                  <a:lnTo>
                    <a:pt x="2220317" y="330378"/>
                  </a:lnTo>
                  <a:lnTo>
                    <a:pt x="2200020" y="289592"/>
                  </a:lnTo>
                  <a:lnTo>
                    <a:pt x="2176576" y="250779"/>
                  </a:lnTo>
                  <a:lnTo>
                    <a:pt x="2150152" y="214107"/>
                  </a:lnTo>
                  <a:lnTo>
                    <a:pt x="2120916" y="179744"/>
                  </a:lnTo>
                  <a:lnTo>
                    <a:pt x="2089034" y="147857"/>
                  </a:lnTo>
                  <a:lnTo>
                    <a:pt x="2054675" y="118615"/>
                  </a:lnTo>
                  <a:lnTo>
                    <a:pt x="2018005" y="92184"/>
                  </a:lnTo>
                  <a:lnTo>
                    <a:pt x="1979192" y="68733"/>
                  </a:lnTo>
                  <a:lnTo>
                    <a:pt x="1938404" y="48430"/>
                  </a:lnTo>
                  <a:lnTo>
                    <a:pt x="1895808" y="31443"/>
                  </a:lnTo>
                  <a:lnTo>
                    <a:pt x="1851571" y="17938"/>
                  </a:lnTo>
                  <a:lnTo>
                    <a:pt x="1805861" y="8084"/>
                  </a:lnTo>
                  <a:lnTo>
                    <a:pt x="1758845" y="2049"/>
                  </a:lnTo>
                  <a:lnTo>
                    <a:pt x="17106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418058"/>
              <a:ext cx="1096986" cy="746912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69436" y="690626"/>
              <a:ext cx="135636" cy="135636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29279" y="690626"/>
              <a:ext cx="135635" cy="13563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89123" y="690626"/>
              <a:ext cx="135508" cy="13563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648839" y="690626"/>
              <a:ext cx="135636" cy="135636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408682" y="690626"/>
              <a:ext cx="135636" cy="13563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493515" y="758444"/>
              <a:ext cx="1476375" cy="0"/>
            </a:xfrm>
            <a:custGeom>
              <a:avLst/>
              <a:gdLst/>
              <a:ahLst/>
              <a:cxnLst/>
              <a:rect l="l" t="t" r="r" b="b"/>
              <a:pathLst>
                <a:path w="1476375" h="0">
                  <a:moveTo>
                    <a:pt x="0" y="0"/>
                  </a:moveTo>
                  <a:lnTo>
                    <a:pt x="1475867" y="0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96987" y="385292"/>
              <a:ext cx="826998" cy="812571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81871" y="3541648"/>
              <a:ext cx="135635" cy="135635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41715" y="3541648"/>
              <a:ext cx="135508" cy="135635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01431" y="3541648"/>
              <a:ext cx="135636" cy="135635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161273" y="3541648"/>
              <a:ext cx="135635" cy="135635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21117" y="3541648"/>
              <a:ext cx="135508" cy="135635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6447916" y="3609466"/>
              <a:ext cx="1476375" cy="0"/>
            </a:xfrm>
            <a:custGeom>
              <a:avLst/>
              <a:gdLst/>
              <a:ahLst/>
              <a:cxnLst/>
              <a:rect l="l" t="t" r="r" b="b"/>
              <a:pathLst>
                <a:path w="1476375" h="0">
                  <a:moveTo>
                    <a:pt x="0" y="0"/>
                  </a:moveTo>
                  <a:lnTo>
                    <a:pt x="1475993" y="0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4590669" y="1159002"/>
            <a:ext cx="3373754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45">
                <a:solidFill>
                  <a:srgbClr val="FFFF00"/>
                </a:solidFill>
              </a:rPr>
              <a:t>Congratulations</a:t>
            </a:r>
            <a:r>
              <a:rPr dirty="0" sz="2800" spc="-85">
                <a:solidFill>
                  <a:srgbClr val="FFFF00"/>
                </a:solidFill>
              </a:rPr>
              <a:t> </a:t>
            </a:r>
            <a:r>
              <a:rPr dirty="0" sz="1600" spc="-35">
                <a:solidFill>
                  <a:srgbClr val="FFFFFF"/>
                </a:solidFill>
              </a:rPr>
              <a:t>on</a:t>
            </a:r>
            <a:r>
              <a:rPr dirty="0" sz="1600" spc="-70">
                <a:solidFill>
                  <a:srgbClr val="FFFFFF"/>
                </a:solidFill>
              </a:rPr>
              <a:t> </a:t>
            </a:r>
            <a:r>
              <a:rPr dirty="0" sz="1600" spc="-25">
                <a:solidFill>
                  <a:srgbClr val="FFFFFF"/>
                </a:solidFill>
              </a:rPr>
              <a:t>the</a:t>
            </a:r>
            <a:endParaRPr sz="1600"/>
          </a:p>
        </p:txBody>
      </p:sp>
      <p:sp>
        <p:nvSpPr>
          <p:cNvPr id="22" name="object 22" descr=""/>
          <p:cNvSpPr txBox="1"/>
          <p:nvPr/>
        </p:nvSpPr>
        <p:spPr>
          <a:xfrm>
            <a:off x="4577969" y="1593341"/>
            <a:ext cx="4357370" cy="15201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105</a:t>
            </a:r>
            <a:r>
              <a:rPr dirty="0" baseline="25641" sz="1950" b="1">
                <a:solidFill>
                  <a:srgbClr val="FFFF00"/>
                </a:solidFill>
                <a:latin typeface="Arial"/>
                <a:cs typeface="Arial"/>
              </a:rPr>
              <a:t>th</a:t>
            </a:r>
            <a:r>
              <a:rPr dirty="0" baseline="25641" sz="1950" spc="12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spc="-50" b="1">
                <a:solidFill>
                  <a:srgbClr val="FFFF00"/>
                </a:solidFill>
                <a:latin typeface="Arial"/>
                <a:cs typeface="Arial"/>
              </a:rPr>
              <a:t>Anniversary</a:t>
            </a:r>
            <a:r>
              <a:rPr dirty="0" sz="2000" spc="-12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1600" spc="5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6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600" spc="-8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35" b="1">
                <a:solidFill>
                  <a:srgbClr val="FFFFFF"/>
                </a:solidFill>
                <a:latin typeface="Arial"/>
                <a:cs typeface="Arial"/>
              </a:rPr>
              <a:t>Establishment</a:t>
            </a:r>
            <a:r>
              <a:rPr dirty="0" sz="16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25" b="1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dirty="0" sz="2000" b="1">
                <a:solidFill>
                  <a:srgbClr val="FFFF00"/>
                </a:solidFill>
                <a:latin typeface="Arial"/>
                <a:cs typeface="Arial"/>
              </a:rPr>
              <a:t>QAZSTAT</a:t>
            </a:r>
            <a:r>
              <a:rPr dirty="0" sz="2000" spc="-12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spc="245" b="1">
                <a:solidFill>
                  <a:srgbClr val="FFFF00"/>
                </a:solidFill>
                <a:latin typeface="Arial"/>
                <a:cs typeface="Arial"/>
              </a:rPr>
              <a:t>-</a:t>
            </a:r>
            <a:r>
              <a:rPr dirty="0" sz="2000" spc="-12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spc="-45" b="1">
                <a:solidFill>
                  <a:srgbClr val="FFFF00"/>
                </a:solidFill>
                <a:latin typeface="Arial"/>
                <a:cs typeface="Arial"/>
              </a:rPr>
              <a:t>Bureau</a:t>
            </a:r>
            <a:r>
              <a:rPr dirty="0" sz="2000" spc="-15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spc="75" b="1">
                <a:solidFill>
                  <a:srgbClr val="FFFF00"/>
                </a:solidFill>
                <a:latin typeface="Arial"/>
                <a:cs typeface="Arial"/>
              </a:rPr>
              <a:t>of</a:t>
            </a:r>
            <a:r>
              <a:rPr dirty="0" sz="2000" spc="-140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spc="-10" b="1">
                <a:solidFill>
                  <a:srgbClr val="FFFF00"/>
                </a:solidFill>
                <a:latin typeface="Arial"/>
                <a:cs typeface="Arial"/>
              </a:rPr>
              <a:t>National </a:t>
            </a:r>
            <a:r>
              <a:rPr dirty="0" sz="2000" spc="-35" b="1">
                <a:solidFill>
                  <a:srgbClr val="FFFF00"/>
                </a:solidFill>
                <a:latin typeface="Arial"/>
                <a:cs typeface="Arial"/>
              </a:rPr>
              <a:t>Statistics</a:t>
            </a:r>
            <a:r>
              <a:rPr dirty="0" sz="2000" spc="-75" b="1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dirty="0" sz="2000" spc="-10" b="1">
                <a:solidFill>
                  <a:srgbClr val="FFFF00"/>
                </a:solidFill>
                <a:latin typeface="Arial"/>
                <a:cs typeface="Arial"/>
              </a:rPr>
              <a:t>Agency</a:t>
            </a:r>
            <a:endParaRPr sz="2000">
              <a:latin typeface="Arial"/>
              <a:cs typeface="Arial"/>
            </a:endParaRPr>
          </a:p>
          <a:p>
            <a:pPr marL="25400">
              <a:lnSpc>
                <a:spcPts val="2150"/>
              </a:lnSpc>
              <a:spcBef>
                <a:spcPts val="20"/>
              </a:spcBef>
            </a:pP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dirty="0" sz="18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Strategic</a:t>
            </a:r>
            <a:r>
              <a:rPr dirty="0" sz="1800" spc="-60" b="1">
                <a:solidFill>
                  <a:srgbClr val="FFFFFF"/>
                </a:solidFill>
                <a:latin typeface="Arial"/>
                <a:cs typeface="Arial"/>
              </a:rPr>
              <a:t> planning</a:t>
            </a:r>
            <a:r>
              <a:rPr dirty="0" sz="18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40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800" spc="-7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reforms</a:t>
            </a:r>
            <a:r>
              <a:rPr dirty="0" sz="18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4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endParaRPr sz="1800">
              <a:latin typeface="Arial"/>
              <a:cs typeface="Arial"/>
            </a:endParaRPr>
          </a:p>
          <a:p>
            <a:pPr marL="25400">
              <a:lnSpc>
                <a:spcPts val="2390"/>
              </a:lnSpc>
            </a:pP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800" spc="-8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0" b="1">
                <a:solidFill>
                  <a:srgbClr val="FFFFFF"/>
                </a:solidFill>
                <a:latin typeface="Arial"/>
                <a:cs typeface="Arial"/>
              </a:rPr>
              <a:t>Republic</a:t>
            </a:r>
            <a:r>
              <a:rPr dirty="0" sz="1800" spc="-8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6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800" spc="-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Arial"/>
                <a:cs typeface="Arial"/>
              </a:rPr>
              <a:t>Kazakhstan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0" y="4325454"/>
            <a:ext cx="9144000" cy="590550"/>
          </a:xfrm>
          <a:custGeom>
            <a:avLst/>
            <a:gdLst/>
            <a:ahLst/>
            <a:cxnLst/>
            <a:rect l="l" t="t" r="r" b="b"/>
            <a:pathLst>
              <a:path w="9144000" h="590550">
                <a:moveTo>
                  <a:pt x="0" y="589953"/>
                </a:moveTo>
                <a:lnTo>
                  <a:pt x="0" y="0"/>
                </a:lnTo>
                <a:lnTo>
                  <a:pt x="9144000" y="0"/>
                </a:lnTo>
                <a:lnTo>
                  <a:pt x="9144000" y="589953"/>
                </a:lnTo>
                <a:lnTo>
                  <a:pt x="0" y="589953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1685925" y="4379467"/>
            <a:ext cx="35775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30" b="1">
                <a:solidFill>
                  <a:srgbClr val="0E2A47"/>
                </a:solidFill>
                <a:latin typeface="Arial"/>
                <a:cs typeface="Arial"/>
              </a:rPr>
              <a:t>BPS–Statistics</a:t>
            </a:r>
            <a:r>
              <a:rPr dirty="0" sz="1400" spc="-70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spc="-35" b="1">
                <a:solidFill>
                  <a:srgbClr val="0E2A47"/>
                </a:solidFill>
                <a:latin typeface="Arial"/>
                <a:cs typeface="Arial"/>
              </a:rPr>
              <a:t>Indonesia </a:t>
            </a:r>
            <a:r>
              <a:rPr dirty="0" sz="1400" spc="-30" b="1">
                <a:solidFill>
                  <a:srgbClr val="0E2A47"/>
                </a:solidFill>
                <a:latin typeface="Arial"/>
                <a:cs typeface="Arial"/>
              </a:rPr>
              <a:t>warmly</a:t>
            </a:r>
            <a:r>
              <a:rPr dirty="0" sz="1400" spc="-40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E2A47"/>
                </a:solidFill>
                <a:latin typeface="Arial"/>
                <a:cs typeface="Arial"/>
              </a:rPr>
              <a:t>welcomes</a:t>
            </a:r>
            <a:endParaRPr sz="14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278373" y="4383214"/>
            <a:ext cx="2179955" cy="236220"/>
          </a:xfrm>
          <a:prstGeom prst="rect">
            <a:avLst/>
          </a:prstGeom>
          <a:solidFill>
            <a:srgbClr val="4D6DAD"/>
          </a:solidFill>
        </p:spPr>
        <p:txBody>
          <a:bodyPr wrap="square" lIns="0" tIns="9525" rIns="0" bIns="0" rtlCol="0" vert="horz">
            <a:spAutoFit/>
          </a:bodyPr>
          <a:lstStyle/>
          <a:p>
            <a:pPr marL="635">
              <a:lnSpc>
                <a:spcPct val="100000"/>
              </a:lnSpc>
              <a:spcBef>
                <a:spcPts val="75"/>
              </a:spcBef>
            </a:pPr>
            <a:r>
              <a:rPr dirty="0" sz="1400" spc="-25" b="1">
                <a:solidFill>
                  <a:srgbClr val="FFFFFF"/>
                </a:solidFill>
                <a:latin typeface="Arial"/>
                <a:cs typeface="Arial"/>
              </a:rPr>
              <a:t>collaboration</a:t>
            </a:r>
            <a:r>
              <a:rPr dirty="0" sz="1400" spc="-9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with</a:t>
            </a:r>
            <a:r>
              <a:rPr dirty="0" sz="14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FFFFFF"/>
                </a:solidFill>
                <a:latin typeface="Arial"/>
                <a:cs typeface="Arial"/>
              </a:rPr>
              <a:t>Qazstat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344673" y="4592828"/>
            <a:ext cx="44538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 b="1">
                <a:solidFill>
                  <a:srgbClr val="0E2A47"/>
                </a:solidFill>
                <a:latin typeface="Arial"/>
                <a:cs typeface="Arial"/>
              </a:rPr>
              <a:t>and </a:t>
            </a:r>
            <a:r>
              <a:rPr dirty="0" sz="1400" spc="-35" b="1">
                <a:solidFill>
                  <a:srgbClr val="0E2A47"/>
                </a:solidFill>
                <a:latin typeface="Arial"/>
                <a:cs typeface="Arial"/>
              </a:rPr>
              <a:t>stands</a:t>
            </a:r>
            <a:r>
              <a:rPr dirty="0" sz="1400" spc="-70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E2A47"/>
                </a:solidFill>
                <a:latin typeface="Arial"/>
                <a:cs typeface="Arial"/>
              </a:rPr>
              <a:t>ready</a:t>
            </a:r>
            <a:r>
              <a:rPr dirty="0" sz="1400" spc="-30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spc="50" b="1">
                <a:solidFill>
                  <a:srgbClr val="0E2A47"/>
                </a:solidFill>
                <a:latin typeface="Arial"/>
                <a:cs typeface="Arial"/>
              </a:rPr>
              <a:t>to</a:t>
            </a:r>
            <a:r>
              <a:rPr dirty="0" sz="1400" spc="-35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spc="-25" b="1">
                <a:solidFill>
                  <a:srgbClr val="0E2A47"/>
                </a:solidFill>
                <a:latin typeface="Arial"/>
                <a:cs typeface="Arial"/>
              </a:rPr>
              <a:t>work</a:t>
            </a:r>
            <a:r>
              <a:rPr dirty="0" sz="1400" spc="-35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E2A47"/>
                </a:solidFill>
                <a:latin typeface="Arial"/>
                <a:cs typeface="Arial"/>
              </a:rPr>
              <a:t>together</a:t>
            </a:r>
            <a:r>
              <a:rPr dirty="0" sz="1400" spc="-65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E2A47"/>
                </a:solidFill>
                <a:latin typeface="Arial"/>
                <a:cs typeface="Arial"/>
              </a:rPr>
              <a:t>for</a:t>
            </a:r>
            <a:r>
              <a:rPr dirty="0" sz="1400" spc="-30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spc="-25" b="1">
                <a:solidFill>
                  <a:srgbClr val="0E2A47"/>
                </a:solidFill>
                <a:latin typeface="Arial"/>
                <a:cs typeface="Arial"/>
              </a:rPr>
              <a:t>a</a:t>
            </a:r>
            <a:r>
              <a:rPr dirty="0" sz="1400" spc="-5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E2A47"/>
                </a:solidFill>
                <a:latin typeface="Arial"/>
                <a:cs typeface="Arial"/>
              </a:rPr>
              <a:t>better</a:t>
            </a:r>
            <a:r>
              <a:rPr dirty="0" sz="1400" spc="-75" b="1">
                <a:solidFill>
                  <a:srgbClr val="0E2A47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0E2A47"/>
                </a:solidFill>
                <a:latin typeface="Arial"/>
                <a:cs typeface="Arial"/>
              </a:rPr>
              <a:t>future.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4653" rIns="0" bIns="0" rtlCol="0" vert="horz">
            <a:spAutoFit/>
          </a:bodyPr>
          <a:lstStyle/>
          <a:p>
            <a:pPr marL="39370">
              <a:lnSpc>
                <a:spcPct val="100000"/>
              </a:lnSpc>
              <a:spcBef>
                <a:spcPts val="100"/>
              </a:spcBef>
            </a:pPr>
            <a:r>
              <a:rPr dirty="0" spc="-45">
                <a:solidFill>
                  <a:srgbClr val="4D6DAD"/>
                </a:solidFill>
              </a:rPr>
              <a:t>CHALLENGES:</a:t>
            </a:r>
            <a:r>
              <a:rPr dirty="0" spc="-170">
                <a:solidFill>
                  <a:srgbClr val="4D6DAD"/>
                </a:solidFill>
              </a:rPr>
              <a:t> </a:t>
            </a:r>
            <a:r>
              <a:rPr dirty="0" spc="-50"/>
              <a:t>BETWEEN</a:t>
            </a:r>
            <a:r>
              <a:rPr dirty="0" spc="-140"/>
              <a:t> </a:t>
            </a:r>
            <a:r>
              <a:rPr dirty="0"/>
              <a:t>WHAT</a:t>
            </a:r>
            <a:r>
              <a:rPr dirty="0" spc="-145"/>
              <a:t> </a:t>
            </a:r>
            <a:r>
              <a:rPr dirty="0" spc="-85"/>
              <a:t>IS</a:t>
            </a:r>
            <a:r>
              <a:rPr dirty="0" spc="-170"/>
              <a:t> </a:t>
            </a:r>
            <a:r>
              <a:rPr dirty="0"/>
              <a:t>AND</a:t>
            </a:r>
            <a:r>
              <a:rPr dirty="0" spc="-145"/>
              <a:t> </a:t>
            </a:r>
            <a:r>
              <a:rPr dirty="0"/>
              <a:t>WHAT</a:t>
            </a:r>
            <a:r>
              <a:rPr dirty="0" spc="-165"/>
              <a:t> </a:t>
            </a:r>
            <a:r>
              <a:rPr dirty="0" spc="-20"/>
              <a:t>SHOULD</a:t>
            </a:r>
            <a:r>
              <a:rPr dirty="0" spc="-140"/>
              <a:t> </a:t>
            </a:r>
            <a:r>
              <a:rPr dirty="0" spc="-25"/>
              <a:t>BE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4651" y="1658416"/>
            <a:ext cx="362585" cy="2748915"/>
          </a:xfrm>
          <a:prstGeom prst="rect">
            <a:avLst/>
          </a:prstGeom>
        </p:spPr>
        <p:txBody>
          <a:bodyPr wrap="square" lIns="0" tIns="1778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2000" spc="-50" b="1">
                <a:solidFill>
                  <a:srgbClr val="FFFFFF"/>
                </a:solidFill>
                <a:latin typeface="Arial"/>
                <a:cs typeface="Arial"/>
              </a:rPr>
              <a:t>CURRENT</a:t>
            </a:r>
            <a:r>
              <a:rPr dirty="0" sz="2000" spc="-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CONDITION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7635240" y="1203147"/>
            <a:ext cx="1508760" cy="3655695"/>
          </a:xfrm>
          <a:custGeom>
            <a:avLst/>
            <a:gdLst/>
            <a:ahLst/>
            <a:cxnLst/>
            <a:rect l="l" t="t" r="r" b="b"/>
            <a:pathLst>
              <a:path w="1508759" h="3655695">
                <a:moveTo>
                  <a:pt x="1508759" y="0"/>
                </a:moveTo>
                <a:lnTo>
                  <a:pt x="0" y="0"/>
                </a:lnTo>
                <a:lnTo>
                  <a:pt x="0" y="3655187"/>
                </a:lnTo>
                <a:lnTo>
                  <a:pt x="1508759" y="3655187"/>
                </a:lnTo>
                <a:lnTo>
                  <a:pt x="1508759" y="0"/>
                </a:lnTo>
                <a:close/>
              </a:path>
            </a:pathLst>
          </a:custGeom>
          <a:solidFill>
            <a:srgbClr val="3851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753974" y="1719883"/>
            <a:ext cx="362585" cy="2621915"/>
          </a:xfrm>
          <a:prstGeom prst="rect">
            <a:avLst/>
          </a:prstGeom>
        </p:spPr>
        <p:txBody>
          <a:bodyPr wrap="square" lIns="0" tIns="1778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2000" spc="-60" b="1">
                <a:solidFill>
                  <a:srgbClr val="FFFFFF"/>
                </a:solidFill>
                <a:latin typeface="Arial"/>
                <a:cs typeface="Arial"/>
              </a:rPr>
              <a:t>DESIRED</a:t>
            </a:r>
            <a:r>
              <a:rPr dirty="0" sz="2000" spc="-8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Arial"/>
                <a:cs typeface="Arial"/>
              </a:rPr>
              <a:t>CONDITION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7863586" y="2056764"/>
            <a:ext cx="792480" cy="2018664"/>
          </a:xfrm>
          <a:custGeom>
            <a:avLst/>
            <a:gdLst/>
            <a:ahLst/>
            <a:cxnLst/>
            <a:rect l="l" t="t" r="r" b="b"/>
            <a:pathLst>
              <a:path w="792479" h="2018664">
                <a:moveTo>
                  <a:pt x="789432" y="1787271"/>
                </a:moveTo>
                <a:lnTo>
                  <a:pt x="785787" y="1769364"/>
                </a:lnTo>
                <a:lnTo>
                  <a:pt x="775881" y="1754708"/>
                </a:lnTo>
                <a:lnTo>
                  <a:pt x="761187" y="1744802"/>
                </a:lnTo>
                <a:lnTo>
                  <a:pt x="743204" y="1741170"/>
                </a:lnTo>
                <a:lnTo>
                  <a:pt x="48641" y="1741170"/>
                </a:lnTo>
                <a:lnTo>
                  <a:pt x="30721" y="1744802"/>
                </a:lnTo>
                <a:lnTo>
                  <a:pt x="16065" y="1754695"/>
                </a:lnTo>
                <a:lnTo>
                  <a:pt x="6159" y="1769364"/>
                </a:lnTo>
                <a:lnTo>
                  <a:pt x="2540" y="1787271"/>
                </a:lnTo>
                <a:lnTo>
                  <a:pt x="2540" y="1971992"/>
                </a:lnTo>
                <a:lnTo>
                  <a:pt x="6159" y="1989963"/>
                </a:lnTo>
                <a:lnTo>
                  <a:pt x="16052" y="2004644"/>
                </a:lnTo>
                <a:lnTo>
                  <a:pt x="30721" y="2014537"/>
                </a:lnTo>
                <a:lnTo>
                  <a:pt x="48641" y="2018157"/>
                </a:lnTo>
                <a:lnTo>
                  <a:pt x="743204" y="2018157"/>
                </a:lnTo>
                <a:lnTo>
                  <a:pt x="761187" y="2014537"/>
                </a:lnTo>
                <a:lnTo>
                  <a:pt x="775881" y="2004644"/>
                </a:lnTo>
                <a:lnTo>
                  <a:pt x="785787" y="1989963"/>
                </a:lnTo>
                <a:lnTo>
                  <a:pt x="789432" y="1971992"/>
                </a:lnTo>
                <a:lnTo>
                  <a:pt x="789432" y="1787271"/>
                </a:lnTo>
                <a:close/>
              </a:path>
              <a:path w="792479" h="2018664">
                <a:moveTo>
                  <a:pt x="789432" y="626491"/>
                </a:moveTo>
                <a:lnTo>
                  <a:pt x="785787" y="608584"/>
                </a:lnTo>
                <a:lnTo>
                  <a:pt x="775881" y="593915"/>
                </a:lnTo>
                <a:lnTo>
                  <a:pt x="761187" y="584022"/>
                </a:lnTo>
                <a:lnTo>
                  <a:pt x="743204" y="580390"/>
                </a:lnTo>
                <a:lnTo>
                  <a:pt x="48641" y="580390"/>
                </a:lnTo>
                <a:lnTo>
                  <a:pt x="30721" y="584022"/>
                </a:lnTo>
                <a:lnTo>
                  <a:pt x="16065" y="593915"/>
                </a:lnTo>
                <a:lnTo>
                  <a:pt x="6159" y="608584"/>
                </a:lnTo>
                <a:lnTo>
                  <a:pt x="2540" y="626491"/>
                </a:lnTo>
                <a:lnTo>
                  <a:pt x="2540" y="811149"/>
                </a:lnTo>
                <a:lnTo>
                  <a:pt x="6159" y="829144"/>
                </a:lnTo>
                <a:lnTo>
                  <a:pt x="16052" y="843838"/>
                </a:lnTo>
                <a:lnTo>
                  <a:pt x="30721" y="853744"/>
                </a:lnTo>
                <a:lnTo>
                  <a:pt x="48641" y="857377"/>
                </a:lnTo>
                <a:lnTo>
                  <a:pt x="743204" y="857377"/>
                </a:lnTo>
                <a:lnTo>
                  <a:pt x="761187" y="853744"/>
                </a:lnTo>
                <a:lnTo>
                  <a:pt x="775881" y="843838"/>
                </a:lnTo>
                <a:lnTo>
                  <a:pt x="785787" y="829144"/>
                </a:lnTo>
                <a:lnTo>
                  <a:pt x="789432" y="811149"/>
                </a:lnTo>
                <a:lnTo>
                  <a:pt x="789432" y="626491"/>
                </a:lnTo>
                <a:close/>
              </a:path>
              <a:path w="792479" h="2018664">
                <a:moveTo>
                  <a:pt x="789432" y="46101"/>
                </a:moveTo>
                <a:lnTo>
                  <a:pt x="785787" y="28194"/>
                </a:lnTo>
                <a:lnTo>
                  <a:pt x="775881" y="13538"/>
                </a:lnTo>
                <a:lnTo>
                  <a:pt x="761187" y="3632"/>
                </a:lnTo>
                <a:lnTo>
                  <a:pt x="743204" y="0"/>
                </a:lnTo>
                <a:lnTo>
                  <a:pt x="48641" y="0"/>
                </a:lnTo>
                <a:lnTo>
                  <a:pt x="30721" y="3632"/>
                </a:lnTo>
                <a:lnTo>
                  <a:pt x="16065" y="13525"/>
                </a:lnTo>
                <a:lnTo>
                  <a:pt x="6159" y="28194"/>
                </a:lnTo>
                <a:lnTo>
                  <a:pt x="2540" y="46101"/>
                </a:lnTo>
                <a:lnTo>
                  <a:pt x="2540" y="230759"/>
                </a:lnTo>
                <a:lnTo>
                  <a:pt x="6159" y="248754"/>
                </a:lnTo>
                <a:lnTo>
                  <a:pt x="16052" y="263448"/>
                </a:lnTo>
                <a:lnTo>
                  <a:pt x="30721" y="273354"/>
                </a:lnTo>
                <a:lnTo>
                  <a:pt x="48641" y="276987"/>
                </a:lnTo>
                <a:lnTo>
                  <a:pt x="743204" y="276987"/>
                </a:lnTo>
                <a:lnTo>
                  <a:pt x="761187" y="273354"/>
                </a:lnTo>
                <a:lnTo>
                  <a:pt x="775881" y="263448"/>
                </a:lnTo>
                <a:lnTo>
                  <a:pt x="785787" y="248754"/>
                </a:lnTo>
                <a:lnTo>
                  <a:pt x="789432" y="230759"/>
                </a:lnTo>
                <a:lnTo>
                  <a:pt x="789432" y="46101"/>
                </a:lnTo>
                <a:close/>
              </a:path>
              <a:path w="792479" h="2018664">
                <a:moveTo>
                  <a:pt x="791972" y="1206881"/>
                </a:moveTo>
                <a:lnTo>
                  <a:pt x="788327" y="1188974"/>
                </a:lnTo>
                <a:lnTo>
                  <a:pt x="778421" y="1174305"/>
                </a:lnTo>
                <a:lnTo>
                  <a:pt x="763727" y="1164412"/>
                </a:lnTo>
                <a:lnTo>
                  <a:pt x="745744" y="1160780"/>
                </a:lnTo>
                <a:lnTo>
                  <a:pt x="46101" y="1160780"/>
                </a:lnTo>
                <a:lnTo>
                  <a:pt x="28117" y="1164412"/>
                </a:lnTo>
                <a:lnTo>
                  <a:pt x="13474" y="1174305"/>
                </a:lnTo>
                <a:lnTo>
                  <a:pt x="3606" y="1188974"/>
                </a:lnTo>
                <a:lnTo>
                  <a:pt x="0" y="1206881"/>
                </a:lnTo>
                <a:lnTo>
                  <a:pt x="0" y="1391539"/>
                </a:lnTo>
                <a:lnTo>
                  <a:pt x="3606" y="1409534"/>
                </a:lnTo>
                <a:lnTo>
                  <a:pt x="13474" y="1424228"/>
                </a:lnTo>
                <a:lnTo>
                  <a:pt x="28117" y="1434134"/>
                </a:lnTo>
                <a:lnTo>
                  <a:pt x="46101" y="1437767"/>
                </a:lnTo>
                <a:lnTo>
                  <a:pt x="745744" y="1437767"/>
                </a:lnTo>
                <a:lnTo>
                  <a:pt x="763727" y="1434134"/>
                </a:lnTo>
                <a:lnTo>
                  <a:pt x="778421" y="1424228"/>
                </a:lnTo>
                <a:lnTo>
                  <a:pt x="788327" y="1409534"/>
                </a:lnTo>
                <a:lnTo>
                  <a:pt x="791972" y="1391539"/>
                </a:lnTo>
                <a:lnTo>
                  <a:pt x="791972" y="1206881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7635240" y="1203147"/>
            <a:ext cx="1508760" cy="3655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00"/>
              </a:spcBef>
            </a:pPr>
            <a:endParaRPr sz="1200">
              <a:latin typeface="Times New Roman"/>
              <a:cs typeface="Times New Roman"/>
            </a:endParaRPr>
          </a:p>
          <a:p>
            <a:pPr algn="ctr" marL="259079" marR="511175">
              <a:lnSpc>
                <a:spcPct val="317400"/>
              </a:lnSpc>
            </a:pP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BETTER FASTER </a:t>
            </a:r>
            <a:r>
              <a:rPr dirty="0" sz="1200" spc="-25" b="1">
                <a:solidFill>
                  <a:srgbClr val="172134"/>
                </a:solidFill>
                <a:latin typeface="Arial"/>
                <a:cs typeface="Arial"/>
              </a:rPr>
              <a:t>CHEAPER 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EASIER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717600" y="1517141"/>
            <a:ext cx="2997835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 b="1">
                <a:solidFill>
                  <a:srgbClr val="172134"/>
                </a:solidFill>
                <a:latin typeface="Arial"/>
                <a:cs typeface="Arial"/>
              </a:rPr>
              <a:t>Data</a:t>
            </a:r>
            <a:r>
              <a:rPr dirty="0" sz="1200" spc="-4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Quality,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Official</a:t>
            </a:r>
            <a:r>
              <a:rPr dirty="0" sz="12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statistics</a:t>
            </a:r>
            <a:r>
              <a:rPr dirty="0" sz="1200" spc="4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are</a:t>
            </a:r>
            <a:r>
              <a:rPr dirty="0" sz="1200" spc="3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high</a:t>
            </a:r>
            <a:r>
              <a:rPr dirty="0" sz="1200" spc="1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quality</a:t>
            </a:r>
            <a:r>
              <a:rPr dirty="0" sz="1200" spc="1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but</a:t>
            </a:r>
            <a:r>
              <a:rPr dirty="0" sz="1200" spc="5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limited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in</a:t>
            </a:r>
            <a:r>
              <a:rPr dirty="0" sz="1200" spc="-4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35">
                <a:solidFill>
                  <a:srgbClr val="172134"/>
                </a:solidFill>
                <a:latin typeface="Microsoft Sans Serif"/>
                <a:cs typeface="Microsoft Sans Serif"/>
              </a:rPr>
              <a:t>scope,</a:t>
            </a:r>
            <a:r>
              <a:rPr dirty="0" sz="1200" spc="-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estimation,</a:t>
            </a:r>
            <a:r>
              <a:rPr dirty="0" sz="1200" spc="-4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-5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frequency.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17600" y="2646045"/>
            <a:ext cx="280733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70" b="1">
                <a:solidFill>
                  <a:srgbClr val="172134"/>
                </a:solidFill>
                <a:latin typeface="Arial"/>
                <a:cs typeface="Arial"/>
              </a:rPr>
              <a:t>Respondent</a:t>
            </a:r>
            <a:r>
              <a:rPr dirty="0" sz="1200" spc="-3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Burden,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200" spc="-30">
                <a:solidFill>
                  <a:srgbClr val="172134"/>
                </a:solidFill>
                <a:latin typeface="Microsoft Sans Serif"/>
                <a:cs typeface="Microsoft Sans Serif"/>
              </a:rPr>
              <a:t>Respondents</a:t>
            </a:r>
            <a:r>
              <a:rPr dirty="0" sz="1200" spc="3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face</a:t>
            </a:r>
            <a:r>
              <a:rPr dirty="0" sz="12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overlapping</a:t>
            </a:r>
            <a:r>
              <a:rPr dirty="0" sz="1200" spc="-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surveys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(internal</a:t>
            </a:r>
            <a:r>
              <a:rPr dirty="0" sz="1200" spc="-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60">
                <a:solidFill>
                  <a:srgbClr val="172134"/>
                </a:solidFill>
                <a:latin typeface="Microsoft Sans Serif"/>
                <a:cs typeface="Microsoft Sans Serif"/>
              </a:rPr>
              <a:t>&amp;</a:t>
            </a:r>
            <a:r>
              <a:rPr dirty="0" sz="1200" spc="2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external),</a:t>
            </a:r>
            <a:r>
              <a:rPr dirty="0" sz="1200" spc="2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low</a:t>
            </a:r>
            <a:r>
              <a:rPr dirty="0" sz="1200" spc="5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40">
                <a:solidFill>
                  <a:srgbClr val="172134"/>
                </a:solidFill>
                <a:latin typeface="Microsoft Sans Serif"/>
                <a:cs typeface="Microsoft Sans Serif"/>
              </a:rPr>
              <a:t>awareness,</a:t>
            </a:r>
            <a:r>
              <a:rPr dirty="0" sz="12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172134"/>
                </a:solidFill>
                <a:latin typeface="Microsoft Sans Serif"/>
                <a:cs typeface="Microsoft Sans Serif"/>
              </a:rPr>
              <a:t>rigid </a:t>
            </a:r>
            <a:r>
              <a:rPr dirty="0" sz="1200" spc="-25">
                <a:solidFill>
                  <a:srgbClr val="172134"/>
                </a:solidFill>
                <a:latin typeface="Microsoft Sans Serif"/>
                <a:cs typeface="Microsoft Sans Serif"/>
              </a:rPr>
              <a:t>questions,</a:t>
            </a:r>
            <a:r>
              <a:rPr dirty="0" sz="1200" spc="6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3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inappropriate</a:t>
            </a:r>
            <a:r>
              <a:rPr dirty="0" sz="1200" spc="2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timing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17600" y="3967683"/>
            <a:ext cx="308800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0" b="1">
                <a:solidFill>
                  <a:srgbClr val="172134"/>
                </a:solidFill>
                <a:latin typeface="Arial"/>
                <a:cs typeface="Arial"/>
              </a:rPr>
              <a:t>Internal</a:t>
            </a:r>
            <a:r>
              <a:rPr dirty="0" sz="1200" spc="-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Burden,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Too</a:t>
            </a:r>
            <a:r>
              <a:rPr dirty="0" sz="1200" spc="4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many</a:t>
            </a:r>
            <a:r>
              <a:rPr dirty="0" sz="1200" spc="-1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45">
                <a:solidFill>
                  <a:srgbClr val="172134"/>
                </a:solidFill>
                <a:latin typeface="Microsoft Sans Serif"/>
                <a:cs typeface="Microsoft Sans Serif"/>
              </a:rPr>
              <a:t>surveys,</a:t>
            </a:r>
            <a:r>
              <a:rPr dirty="0" sz="1200" spc="2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45">
                <a:solidFill>
                  <a:srgbClr val="172134"/>
                </a:solidFill>
                <a:latin typeface="Microsoft Sans Serif"/>
                <a:cs typeface="Microsoft Sans Serif"/>
              </a:rPr>
              <a:t>use</a:t>
            </a:r>
            <a:r>
              <a:rPr dirty="0" sz="1200" spc="2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3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multiple</a:t>
            </a:r>
            <a:r>
              <a:rPr dirty="0" sz="1200" spc="1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172134"/>
                </a:solidFill>
                <a:latin typeface="Microsoft Sans Serif"/>
                <a:cs typeface="Microsoft Sans Serif"/>
              </a:rPr>
              <a:t>app,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overlapping</a:t>
            </a:r>
            <a:r>
              <a:rPr dirty="0" sz="1200" spc="3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30">
                <a:solidFill>
                  <a:srgbClr val="172134"/>
                </a:solidFill>
                <a:latin typeface="Microsoft Sans Serif"/>
                <a:cs typeface="Microsoft Sans Serif"/>
              </a:rPr>
              <a:t>schedules,</a:t>
            </a:r>
            <a:r>
              <a:rPr dirty="0" sz="1200" spc="8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4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limited</a:t>
            </a:r>
            <a:r>
              <a:rPr dirty="0" sz="1200" spc="5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172134"/>
                </a:solidFill>
                <a:latin typeface="Microsoft Sans Serif"/>
                <a:cs typeface="Microsoft Sans Serif"/>
              </a:rPr>
              <a:t>resources</a:t>
            </a:r>
            <a:r>
              <a:rPr dirty="0" sz="1200" spc="-20" b="1">
                <a:solidFill>
                  <a:srgbClr val="172134"/>
                </a:solidFill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502615" y="1594611"/>
            <a:ext cx="3916679" cy="2880360"/>
            <a:chOff x="502615" y="1594611"/>
            <a:chExt cx="3916679" cy="2880360"/>
          </a:xfrm>
        </p:grpSpPr>
        <p:sp>
          <p:nvSpPr>
            <p:cNvPr id="12" name="object 12" descr=""/>
            <p:cNvSpPr/>
            <p:nvPr/>
          </p:nvSpPr>
          <p:spPr>
            <a:xfrm>
              <a:off x="502615" y="2350769"/>
              <a:ext cx="3672204" cy="1329055"/>
            </a:xfrm>
            <a:custGeom>
              <a:avLst/>
              <a:gdLst/>
              <a:ahLst/>
              <a:cxnLst/>
              <a:rect l="l" t="t" r="r" b="b"/>
              <a:pathLst>
                <a:path w="3672204" h="1329054">
                  <a:moveTo>
                    <a:pt x="0" y="0"/>
                  </a:moveTo>
                  <a:lnTo>
                    <a:pt x="3672001" y="0"/>
                  </a:lnTo>
                </a:path>
                <a:path w="3672204" h="1329054">
                  <a:moveTo>
                    <a:pt x="0" y="1328547"/>
                  </a:moveTo>
                  <a:lnTo>
                    <a:pt x="3672001" y="1328547"/>
                  </a:lnTo>
                </a:path>
              </a:pathLst>
            </a:custGeom>
            <a:ln w="9525">
              <a:solidFill>
                <a:srgbClr val="162033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988434" y="1594611"/>
              <a:ext cx="430530" cy="430530"/>
            </a:xfrm>
            <a:custGeom>
              <a:avLst/>
              <a:gdLst/>
              <a:ahLst/>
              <a:cxnLst/>
              <a:rect l="l" t="t" r="r" b="b"/>
              <a:pathLst>
                <a:path w="430529" h="430530">
                  <a:moveTo>
                    <a:pt x="402463" y="0"/>
                  </a:moveTo>
                  <a:lnTo>
                    <a:pt x="27939" y="0"/>
                  </a:lnTo>
                  <a:lnTo>
                    <a:pt x="17091" y="2204"/>
                  </a:lnTo>
                  <a:lnTo>
                    <a:pt x="8207" y="8207"/>
                  </a:lnTo>
                  <a:lnTo>
                    <a:pt x="2204" y="17091"/>
                  </a:lnTo>
                  <a:lnTo>
                    <a:pt x="0" y="27939"/>
                  </a:lnTo>
                  <a:lnTo>
                    <a:pt x="0" y="402463"/>
                  </a:lnTo>
                  <a:lnTo>
                    <a:pt x="2204" y="413384"/>
                  </a:lnTo>
                  <a:lnTo>
                    <a:pt x="8207" y="422306"/>
                  </a:lnTo>
                  <a:lnTo>
                    <a:pt x="17091" y="428323"/>
                  </a:lnTo>
                  <a:lnTo>
                    <a:pt x="27939" y="430530"/>
                  </a:lnTo>
                  <a:lnTo>
                    <a:pt x="402463" y="430530"/>
                  </a:lnTo>
                  <a:lnTo>
                    <a:pt x="413385" y="428323"/>
                  </a:lnTo>
                  <a:lnTo>
                    <a:pt x="422306" y="422306"/>
                  </a:lnTo>
                  <a:lnTo>
                    <a:pt x="428323" y="413385"/>
                  </a:lnTo>
                  <a:lnTo>
                    <a:pt x="430529" y="402463"/>
                  </a:lnTo>
                  <a:lnTo>
                    <a:pt x="430529" y="27939"/>
                  </a:lnTo>
                  <a:lnTo>
                    <a:pt x="428323" y="17091"/>
                  </a:lnTo>
                  <a:lnTo>
                    <a:pt x="422306" y="8207"/>
                  </a:lnTo>
                  <a:lnTo>
                    <a:pt x="413384" y="2204"/>
                  </a:lnTo>
                  <a:lnTo>
                    <a:pt x="402463" y="0"/>
                  </a:lnTo>
                  <a:close/>
                </a:path>
              </a:pathLst>
            </a:custGeom>
            <a:solidFill>
              <a:srgbClr val="EDB4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076423" y="1682697"/>
              <a:ext cx="254635" cy="254635"/>
            </a:xfrm>
            <a:custGeom>
              <a:avLst/>
              <a:gdLst/>
              <a:ahLst/>
              <a:cxnLst/>
              <a:rect l="l" t="t" r="r" b="b"/>
              <a:pathLst>
                <a:path w="254635" h="254635">
                  <a:moveTo>
                    <a:pt x="127280" y="0"/>
                  </a:moveTo>
                  <a:lnTo>
                    <a:pt x="119939" y="1427"/>
                  </a:lnTo>
                  <a:lnTo>
                    <a:pt x="113487" y="5709"/>
                  </a:lnTo>
                  <a:lnTo>
                    <a:pt x="109196" y="12158"/>
                  </a:lnTo>
                  <a:lnTo>
                    <a:pt x="107766" y="19497"/>
                  </a:lnTo>
                  <a:lnTo>
                    <a:pt x="109196" y="26836"/>
                  </a:lnTo>
                  <a:lnTo>
                    <a:pt x="113487" y="33288"/>
                  </a:lnTo>
                  <a:lnTo>
                    <a:pt x="187932" y="107658"/>
                  </a:lnTo>
                  <a:lnTo>
                    <a:pt x="19516" y="107658"/>
                  </a:lnTo>
                  <a:lnTo>
                    <a:pt x="11917" y="109190"/>
                  </a:lnTo>
                  <a:lnTo>
                    <a:pt x="5714" y="113369"/>
                  </a:lnTo>
                  <a:lnTo>
                    <a:pt x="1532" y="119566"/>
                  </a:lnTo>
                  <a:lnTo>
                    <a:pt x="0" y="127155"/>
                  </a:lnTo>
                  <a:lnTo>
                    <a:pt x="1532" y="134744"/>
                  </a:lnTo>
                  <a:lnTo>
                    <a:pt x="5714" y="140940"/>
                  </a:lnTo>
                  <a:lnTo>
                    <a:pt x="11917" y="145118"/>
                  </a:lnTo>
                  <a:lnTo>
                    <a:pt x="19516" y="146650"/>
                  </a:lnTo>
                  <a:lnTo>
                    <a:pt x="187932" y="146650"/>
                  </a:lnTo>
                  <a:lnTo>
                    <a:pt x="113459" y="221053"/>
                  </a:lnTo>
                  <a:lnTo>
                    <a:pt x="109165" y="227499"/>
                  </a:lnTo>
                  <a:lnTo>
                    <a:pt x="107734" y="234837"/>
                  </a:lnTo>
                  <a:lnTo>
                    <a:pt x="109165" y="242175"/>
                  </a:lnTo>
                  <a:lnTo>
                    <a:pt x="113459" y="248622"/>
                  </a:lnTo>
                  <a:lnTo>
                    <a:pt x="119918" y="252909"/>
                  </a:lnTo>
                  <a:lnTo>
                    <a:pt x="127261" y="254339"/>
                  </a:lnTo>
                  <a:lnTo>
                    <a:pt x="134601" y="252909"/>
                  </a:lnTo>
                  <a:lnTo>
                    <a:pt x="141051" y="248622"/>
                  </a:lnTo>
                  <a:lnTo>
                    <a:pt x="248404" y="141371"/>
                  </a:lnTo>
                  <a:lnTo>
                    <a:pt x="252195" y="137799"/>
                  </a:lnTo>
                  <a:lnTo>
                    <a:pt x="254574" y="132761"/>
                  </a:lnTo>
                  <a:lnTo>
                    <a:pt x="254574" y="121576"/>
                  </a:lnTo>
                  <a:lnTo>
                    <a:pt x="252211" y="116538"/>
                  </a:lnTo>
                  <a:lnTo>
                    <a:pt x="248450" y="112982"/>
                  </a:lnTo>
                  <a:lnTo>
                    <a:pt x="141084" y="5709"/>
                  </a:lnTo>
                  <a:lnTo>
                    <a:pt x="134624" y="1427"/>
                  </a:lnTo>
                  <a:lnTo>
                    <a:pt x="1272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988434" y="2815462"/>
              <a:ext cx="430530" cy="430530"/>
            </a:xfrm>
            <a:custGeom>
              <a:avLst/>
              <a:gdLst/>
              <a:ahLst/>
              <a:cxnLst/>
              <a:rect l="l" t="t" r="r" b="b"/>
              <a:pathLst>
                <a:path w="430529" h="430530">
                  <a:moveTo>
                    <a:pt x="402463" y="0"/>
                  </a:moveTo>
                  <a:lnTo>
                    <a:pt x="27939" y="0"/>
                  </a:lnTo>
                  <a:lnTo>
                    <a:pt x="17091" y="2206"/>
                  </a:lnTo>
                  <a:lnTo>
                    <a:pt x="8207" y="8223"/>
                  </a:lnTo>
                  <a:lnTo>
                    <a:pt x="2204" y="17144"/>
                  </a:lnTo>
                  <a:lnTo>
                    <a:pt x="0" y="28067"/>
                  </a:lnTo>
                  <a:lnTo>
                    <a:pt x="0" y="402589"/>
                  </a:lnTo>
                  <a:lnTo>
                    <a:pt x="2204" y="413438"/>
                  </a:lnTo>
                  <a:lnTo>
                    <a:pt x="8207" y="422322"/>
                  </a:lnTo>
                  <a:lnTo>
                    <a:pt x="17091" y="428325"/>
                  </a:lnTo>
                  <a:lnTo>
                    <a:pt x="27939" y="430530"/>
                  </a:lnTo>
                  <a:lnTo>
                    <a:pt x="402463" y="430530"/>
                  </a:lnTo>
                  <a:lnTo>
                    <a:pt x="413385" y="428325"/>
                  </a:lnTo>
                  <a:lnTo>
                    <a:pt x="422306" y="422322"/>
                  </a:lnTo>
                  <a:lnTo>
                    <a:pt x="428323" y="413438"/>
                  </a:lnTo>
                  <a:lnTo>
                    <a:pt x="430529" y="402589"/>
                  </a:lnTo>
                  <a:lnTo>
                    <a:pt x="430529" y="28067"/>
                  </a:lnTo>
                  <a:lnTo>
                    <a:pt x="428323" y="17145"/>
                  </a:lnTo>
                  <a:lnTo>
                    <a:pt x="422306" y="8223"/>
                  </a:lnTo>
                  <a:lnTo>
                    <a:pt x="413384" y="2206"/>
                  </a:lnTo>
                  <a:lnTo>
                    <a:pt x="402463" y="0"/>
                  </a:lnTo>
                  <a:close/>
                </a:path>
              </a:pathLst>
            </a:custGeom>
            <a:solidFill>
              <a:srgbClr val="EDB4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076423" y="2903547"/>
              <a:ext cx="254635" cy="254635"/>
            </a:xfrm>
            <a:custGeom>
              <a:avLst/>
              <a:gdLst/>
              <a:ahLst/>
              <a:cxnLst/>
              <a:rect l="l" t="t" r="r" b="b"/>
              <a:pathLst>
                <a:path w="254635" h="254635">
                  <a:moveTo>
                    <a:pt x="127280" y="0"/>
                  </a:moveTo>
                  <a:lnTo>
                    <a:pt x="119939" y="1427"/>
                  </a:lnTo>
                  <a:lnTo>
                    <a:pt x="113487" y="5710"/>
                  </a:lnTo>
                  <a:lnTo>
                    <a:pt x="109196" y="12159"/>
                  </a:lnTo>
                  <a:lnTo>
                    <a:pt x="107766" y="19497"/>
                  </a:lnTo>
                  <a:lnTo>
                    <a:pt x="109196" y="26836"/>
                  </a:lnTo>
                  <a:lnTo>
                    <a:pt x="113487" y="33288"/>
                  </a:lnTo>
                  <a:lnTo>
                    <a:pt x="187932" y="107659"/>
                  </a:lnTo>
                  <a:lnTo>
                    <a:pt x="19516" y="107659"/>
                  </a:lnTo>
                  <a:lnTo>
                    <a:pt x="11917" y="109191"/>
                  </a:lnTo>
                  <a:lnTo>
                    <a:pt x="5714" y="113370"/>
                  </a:lnTo>
                  <a:lnTo>
                    <a:pt x="1532" y="119567"/>
                  </a:lnTo>
                  <a:lnTo>
                    <a:pt x="0" y="127156"/>
                  </a:lnTo>
                  <a:lnTo>
                    <a:pt x="1532" y="134745"/>
                  </a:lnTo>
                  <a:lnTo>
                    <a:pt x="5714" y="140941"/>
                  </a:lnTo>
                  <a:lnTo>
                    <a:pt x="11917" y="145119"/>
                  </a:lnTo>
                  <a:lnTo>
                    <a:pt x="19516" y="146651"/>
                  </a:lnTo>
                  <a:lnTo>
                    <a:pt x="187932" y="146651"/>
                  </a:lnTo>
                  <a:lnTo>
                    <a:pt x="113459" y="221053"/>
                  </a:lnTo>
                  <a:lnTo>
                    <a:pt x="109165" y="227500"/>
                  </a:lnTo>
                  <a:lnTo>
                    <a:pt x="107734" y="234838"/>
                  </a:lnTo>
                  <a:lnTo>
                    <a:pt x="109165" y="242176"/>
                  </a:lnTo>
                  <a:lnTo>
                    <a:pt x="113459" y="248623"/>
                  </a:lnTo>
                  <a:lnTo>
                    <a:pt x="119918" y="252910"/>
                  </a:lnTo>
                  <a:lnTo>
                    <a:pt x="127261" y="254340"/>
                  </a:lnTo>
                  <a:lnTo>
                    <a:pt x="134601" y="252910"/>
                  </a:lnTo>
                  <a:lnTo>
                    <a:pt x="141051" y="248623"/>
                  </a:lnTo>
                  <a:lnTo>
                    <a:pt x="248404" y="141372"/>
                  </a:lnTo>
                  <a:lnTo>
                    <a:pt x="252195" y="137800"/>
                  </a:lnTo>
                  <a:lnTo>
                    <a:pt x="254574" y="132762"/>
                  </a:lnTo>
                  <a:lnTo>
                    <a:pt x="254574" y="121577"/>
                  </a:lnTo>
                  <a:lnTo>
                    <a:pt x="252211" y="116539"/>
                  </a:lnTo>
                  <a:lnTo>
                    <a:pt x="248450" y="112983"/>
                  </a:lnTo>
                  <a:lnTo>
                    <a:pt x="141084" y="5710"/>
                  </a:lnTo>
                  <a:lnTo>
                    <a:pt x="134624" y="1427"/>
                  </a:lnTo>
                  <a:lnTo>
                    <a:pt x="1272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988434" y="4044314"/>
              <a:ext cx="430530" cy="431165"/>
            </a:xfrm>
            <a:custGeom>
              <a:avLst/>
              <a:gdLst/>
              <a:ahLst/>
              <a:cxnLst/>
              <a:rect l="l" t="t" r="r" b="b"/>
              <a:pathLst>
                <a:path w="430529" h="431164">
                  <a:moveTo>
                    <a:pt x="402463" y="0"/>
                  </a:moveTo>
                  <a:lnTo>
                    <a:pt x="27939" y="0"/>
                  </a:lnTo>
                  <a:lnTo>
                    <a:pt x="17091" y="2205"/>
                  </a:lnTo>
                  <a:lnTo>
                    <a:pt x="8207" y="8213"/>
                  </a:lnTo>
                  <a:lnTo>
                    <a:pt x="2204" y="17112"/>
                  </a:lnTo>
                  <a:lnTo>
                    <a:pt x="0" y="27990"/>
                  </a:lnTo>
                  <a:lnTo>
                    <a:pt x="0" y="402551"/>
                  </a:lnTo>
                  <a:lnTo>
                    <a:pt x="2204" y="413435"/>
                  </a:lnTo>
                  <a:lnTo>
                    <a:pt x="8207" y="422333"/>
                  </a:lnTo>
                  <a:lnTo>
                    <a:pt x="17091" y="428339"/>
                  </a:lnTo>
                  <a:lnTo>
                    <a:pt x="27939" y="430542"/>
                  </a:lnTo>
                  <a:lnTo>
                    <a:pt x="402463" y="430542"/>
                  </a:lnTo>
                  <a:lnTo>
                    <a:pt x="413385" y="428339"/>
                  </a:lnTo>
                  <a:lnTo>
                    <a:pt x="422306" y="422333"/>
                  </a:lnTo>
                  <a:lnTo>
                    <a:pt x="428323" y="413435"/>
                  </a:lnTo>
                  <a:lnTo>
                    <a:pt x="430529" y="402551"/>
                  </a:lnTo>
                  <a:lnTo>
                    <a:pt x="430529" y="27990"/>
                  </a:lnTo>
                  <a:lnTo>
                    <a:pt x="428323" y="17112"/>
                  </a:lnTo>
                  <a:lnTo>
                    <a:pt x="422306" y="8213"/>
                  </a:lnTo>
                  <a:lnTo>
                    <a:pt x="413384" y="2205"/>
                  </a:lnTo>
                  <a:lnTo>
                    <a:pt x="402463" y="0"/>
                  </a:lnTo>
                  <a:close/>
                </a:path>
              </a:pathLst>
            </a:custGeom>
            <a:solidFill>
              <a:srgbClr val="EDB42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076423" y="4132450"/>
              <a:ext cx="254635" cy="254635"/>
            </a:xfrm>
            <a:custGeom>
              <a:avLst/>
              <a:gdLst/>
              <a:ahLst/>
              <a:cxnLst/>
              <a:rect l="l" t="t" r="r" b="b"/>
              <a:pathLst>
                <a:path w="254635" h="254635">
                  <a:moveTo>
                    <a:pt x="127280" y="0"/>
                  </a:moveTo>
                  <a:lnTo>
                    <a:pt x="119939" y="1427"/>
                  </a:lnTo>
                  <a:lnTo>
                    <a:pt x="113487" y="5709"/>
                  </a:lnTo>
                  <a:lnTo>
                    <a:pt x="109196" y="12159"/>
                  </a:lnTo>
                  <a:lnTo>
                    <a:pt x="107766" y="19497"/>
                  </a:lnTo>
                  <a:lnTo>
                    <a:pt x="109196" y="26836"/>
                  </a:lnTo>
                  <a:lnTo>
                    <a:pt x="113487" y="33288"/>
                  </a:lnTo>
                  <a:lnTo>
                    <a:pt x="187932" y="107658"/>
                  </a:lnTo>
                  <a:lnTo>
                    <a:pt x="19516" y="107658"/>
                  </a:lnTo>
                  <a:lnTo>
                    <a:pt x="11917" y="109191"/>
                  </a:lnTo>
                  <a:lnTo>
                    <a:pt x="5714" y="113369"/>
                  </a:lnTo>
                  <a:lnTo>
                    <a:pt x="1532" y="119567"/>
                  </a:lnTo>
                  <a:lnTo>
                    <a:pt x="0" y="127156"/>
                  </a:lnTo>
                  <a:lnTo>
                    <a:pt x="1532" y="134745"/>
                  </a:lnTo>
                  <a:lnTo>
                    <a:pt x="5714" y="140941"/>
                  </a:lnTo>
                  <a:lnTo>
                    <a:pt x="11917" y="145118"/>
                  </a:lnTo>
                  <a:lnTo>
                    <a:pt x="19516" y="146650"/>
                  </a:lnTo>
                  <a:lnTo>
                    <a:pt x="187932" y="146650"/>
                  </a:lnTo>
                  <a:lnTo>
                    <a:pt x="113459" y="221053"/>
                  </a:lnTo>
                  <a:lnTo>
                    <a:pt x="109165" y="227500"/>
                  </a:lnTo>
                  <a:lnTo>
                    <a:pt x="107734" y="234838"/>
                  </a:lnTo>
                  <a:lnTo>
                    <a:pt x="109165" y="242175"/>
                  </a:lnTo>
                  <a:lnTo>
                    <a:pt x="113459" y="248622"/>
                  </a:lnTo>
                  <a:lnTo>
                    <a:pt x="119918" y="252910"/>
                  </a:lnTo>
                  <a:lnTo>
                    <a:pt x="127261" y="254339"/>
                  </a:lnTo>
                  <a:lnTo>
                    <a:pt x="134601" y="252910"/>
                  </a:lnTo>
                  <a:lnTo>
                    <a:pt x="141051" y="248622"/>
                  </a:lnTo>
                  <a:lnTo>
                    <a:pt x="248404" y="141372"/>
                  </a:lnTo>
                  <a:lnTo>
                    <a:pt x="252195" y="137799"/>
                  </a:lnTo>
                  <a:lnTo>
                    <a:pt x="254574" y="132761"/>
                  </a:lnTo>
                  <a:lnTo>
                    <a:pt x="254574" y="121576"/>
                  </a:lnTo>
                  <a:lnTo>
                    <a:pt x="252211" y="116538"/>
                  </a:lnTo>
                  <a:lnTo>
                    <a:pt x="248450" y="112982"/>
                  </a:lnTo>
                  <a:lnTo>
                    <a:pt x="141084" y="5709"/>
                  </a:lnTo>
                  <a:lnTo>
                    <a:pt x="134624" y="1427"/>
                  </a:lnTo>
                  <a:lnTo>
                    <a:pt x="1272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4559553" y="1517141"/>
            <a:ext cx="284099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 b="1">
                <a:solidFill>
                  <a:srgbClr val="172134"/>
                </a:solidFill>
                <a:latin typeface="Arial"/>
                <a:cs typeface="Arial"/>
              </a:rPr>
              <a:t>Data</a:t>
            </a:r>
            <a:r>
              <a:rPr dirty="0" sz="1200" spc="-3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40" b="1">
                <a:solidFill>
                  <a:srgbClr val="172134"/>
                </a:solidFill>
                <a:latin typeface="Arial"/>
                <a:cs typeface="Arial"/>
              </a:rPr>
              <a:t>Quality</a:t>
            </a:r>
            <a:r>
              <a:rPr dirty="0" sz="1200" spc="-3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Improvement,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200" spc="-30">
                <a:solidFill>
                  <a:srgbClr val="172134"/>
                </a:solidFill>
                <a:latin typeface="Microsoft Sans Serif"/>
                <a:cs typeface="Microsoft Sans Serif"/>
              </a:rPr>
              <a:t>Expand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172134"/>
                </a:solidFill>
                <a:latin typeface="Microsoft Sans Serif"/>
                <a:cs typeface="Microsoft Sans Serif"/>
              </a:rPr>
              <a:t>coverage,</a:t>
            </a:r>
            <a:r>
              <a:rPr dirty="0" sz="12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improve</a:t>
            </a:r>
            <a:r>
              <a:rPr dirty="0" sz="1200" spc="3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estimation </a:t>
            </a:r>
            <a:r>
              <a:rPr dirty="0" sz="1200" spc="-25">
                <a:solidFill>
                  <a:srgbClr val="172134"/>
                </a:solidFill>
                <a:latin typeface="Microsoft Sans Serif"/>
                <a:cs typeface="Microsoft Sans Serif"/>
              </a:rPr>
              <a:t>and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frequency.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2" name="object 2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5</a:t>
            </a:fld>
          </a:p>
        </p:txBody>
      </p:sp>
      <p:sp>
        <p:nvSpPr>
          <p:cNvPr id="20" name="object 20" descr=""/>
          <p:cNvSpPr txBox="1"/>
          <p:nvPr/>
        </p:nvSpPr>
        <p:spPr>
          <a:xfrm>
            <a:off x="4559553" y="2738373"/>
            <a:ext cx="287274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80" b="1">
                <a:solidFill>
                  <a:srgbClr val="172134"/>
                </a:solidFill>
                <a:latin typeface="Arial"/>
                <a:cs typeface="Arial"/>
              </a:rPr>
              <a:t>Reducing</a:t>
            </a:r>
            <a:r>
              <a:rPr dirty="0" sz="1200" spc="-5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70" b="1">
                <a:solidFill>
                  <a:srgbClr val="172134"/>
                </a:solidFill>
                <a:latin typeface="Arial"/>
                <a:cs typeface="Arial"/>
              </a:rPr>
              <a:t>Respondent</a:t>
            </a:r>
            <a:r>
              <a:rPr dirty="0" sz="1200" spc="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Burden,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200" spc="-35">
                <a:solidFill>
                  <a:srgbClr val="172134"/>
                </a:solidFill>
                <a:latin typeface="Microsoft Sans Serif"/>
                <a:cs typeface="Microsoft Sans Serif"/>
              </a:rPr>
              <a:t>Enhance</a:t>
            </a:r>
            <a:r>
              <a:rPr dirty="0" sz="1200" spc="-3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communication,</a:t>
            </a:r>
            <a:r>
              <a:rPr dirty="0" sz="1200" spc="-3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avoid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overlap,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refine</a:t>
            </a:r>
            <a:r>
              <a:rPr dirty="0" sz="1200" spc="-1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methods,</a:t>
            </a:r>
            <a:r>
              <a:rPr dirty="0" sz="1200" spc="2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integrate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 instruments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.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559553" y="3967683"/>
            <a:ext cx="267144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80" b="1">
                <a:solidFill>
                  <a:srgbClr val="172134"/>
                </a:solidFill>
                <a:latin typeface="Arial"/>
                <a:cs typeface="Arial"/>
              </a:rPr>
              <a:t>Reducing</a:t>
            </a:r>
            <a:r>
              <a:rPr dirty="0" sz="1200" spc="-2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30" b="1">
                <a:solidFill>
                  <a:srgbClr val="172134"/>
                </a:solidFill>
                <a:latin typeface="Arial"/>
                <a:cs typeface="Arial"/>
              </a:rPr>
              <a:t>Internal</a:t>
            </a:r>
            <a:r>
              <a:rPr dirty="0" sz="1200" spc="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Burden,</a:t>
            </a:r>
            <a:endParaRPr sz="12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200" spc="-30">
                <a:solidFill>
                  <a:srgbClr val="172134"/>
                </a:solidFill>
                <a:latin typeface="Microsoft Sans Serif"/>
                <a:cs typeface="Microsoft Sans Serif"/>
              </a:rPr>
              <a:t>Reduce</a:t>
            </a:r>
            <a:r>
              <a:rPr dirty="0" sz="1200" spc="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172134"/>
                </a:solidFill>
                <a:latin typeface="Microsoft Sans Serif"/>
                <a:cs typeface="Microsoft Sans Serif"/>
              </a:rPr>
              <a:t>survey</a:t>
            </a:r>
            <a:r>
              <a:rPr dirty="0" sz="12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5">
                <a:solidFill>
                  <a:srgbClr val="172134"/>
                </a:solidFill>
                <a:latin typeface="Microsoft Sans Serif"/>
                <a:cs typeface="Microsoft Sans Serif"/>
              </a:rPr>
              <a:t>numbers,</a:t>
            </a:r>
            <a:r>
              <a:rPr dirty="0" sz="12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integrate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 tools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and</a:t>
            </a:r>
            <a:r>
              <a:rPr dirty="0" sz="1200" spc="-2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30">
                <a:solidFill>
                  <a:srgbClr val="172134"/>
                </a:solidFill>
                <a:latin typeface="Microsoft Sans Serif"/>
                <a:cs typeface="Microsoft Sans Serif"/>
              </a:rPr>
              <a:t>schedules,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172134"/>
                </a:solidFill>
                <a:latin typeface="Microsoft Sans Serif"/>
                <a:cs typeface="Microsoft Sans Serif"/>
              </a:rPr>
              <a:t>improve</a:t>
            </a:r>
            <a:r>
              <a:rPr dirty="0" sz="1200" spc="-2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65">
                <a:solidFill>
                  <a:srgbClr val="172134"/>
                </a:solidFill>
                <a:latin typeface="Microsoft Sans Serif"/>
                <a:cs typeface="Microsoft Sans Serif"/>
              </a:rPr>
              <a:t>HR</a:t>
            </a:r>
            <a:r>
              <a:rPr dirty="0" sz="1200" spc="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172134"/>
                </a:solidFill>
                <a:latin typeface="Microsoft Sans Serif"/>
                <a:cs typeface="Microsoft Sans Serif"/>
              </a:rPr>
              <a:t>mapping.</a:t>
            </a:r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097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09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30"/>
              <a:t>CHALLENGES</a:t>
            </a:r>
            <a:r>
              <a:rPr dirty="0" sz="2000" spc="-130"/>
              <a:t> </a:t>
            </a:r>
            <a:r>
              <a:rPr dirty="0" sz="2000"/>
              <a:t>AND</a:t>
            </a:r>
            <a:r>
              <a:rPr dirty="0" sz="2000" spc="-120"/>
              <a:t> </a:t>
            </a:r>
            <a:r>
              <a:rPr dirty="0" sz="2000" spc="-35"/>
              <a:t>GREAT</a:t>
            </a:r>
            <a:r>
              <a:rPr dirty="0" sz="2000" spc="-105"/>
              <a:t> </a:t>
            </a:r>
            <a:r>
              <a:rPr dirty="0" sz="2000" spc="-10"/>
              <a:t>OPPORTUNITIES</a:t>
            </a:r>
            <a:endParaRPr sz="2000"/>
          </a:p>
          <a:p>
            <a:pPr marL="12700">
              <a:lnSpc>
                <a:spcPct val="100000"/>
              </a:lnSpc>
            </a:pPr>
            <a:r>
              <a:rPr dirty="0" sz="2000">
                <a:solidFill>
                  <a:srgbClr val="4D6DAD"/>
                </a:solidFill>
              </a:rPr>
              <a:t>BPS-</a:t>
            </a:r>
            <a:r>
              <a:rPr dirty="0" sz="2000" spc="-30">
                <a:solidFill>
                  <a:srgbClr val="4D6DAD"/>
                </a:solidFill>
              </a:rPr>
              <a:t>STATISTICS</a:t>
            </a:r>
            <a:r>
              <a:rPr dirty="0" sz="2000" spc="-100">
                <a:solidFill>
                  <a:srgbClr val="4D6DAD"/>
                </a:solidFill>
              </a:rPr>
              <a:t> </a:t>
            </a:r>
            <a:r>
              <a:rPr dirty="0" sz="2000" spc="-25">
                <a:solidFill>
                  <a:srgbClr val="4D6DAD"/>
                </a:solidFill>
              </a:rPr>
              <a:t>INDONESIA</a:t>
            </a:r>
            <a:r>
              <a:rPr dirty="0" sz="2000" spc="-110">
                <a:solidFill>
                  <a:srgbClr val="4D6DAD"/>
                </a:solidFill>
              </a:rPr>
              <a:t> </a:t>
            </a:r>
            <a:r>
              <a:rPr dirty="0" sz="2000">
                <a:solidFill>
                  <a:srgbClr val="4D6DAD"/>
                </a:solidFill>
              </a:rPr>
              <a:t>MUST</a:t>
            </a:r>
            <a:r>
              <a:rPr dirty="0" sz="2000" spc="-100">
                <a:solidFill>
                  <a:srgbClr val="4D6DAD"/>
                </a:solidFill>
              </a:rPr>
              <a:t> </a:t>
            </a:r>
            <a:r>
              <a:rPr dirty="0" sz="2000" spc="-20">
                <a:solidFill>
                  <a:srgbClr val="4D6DAD"/>
                </a:solidFill>
              </a:rPr>
              <a:t>UNDERGO</a:t>
            </a:r>
            <a:r>
              <a:rPr dirty="0" sz="2000" spc="-110">
                <a:solidFill>
                  <a:srgbClr val="4D6DAD"/>
                </a:solidFill>
              </a:rPr>
              <a:t> </a:t>
            </a:r>
            <a:r>
              <a:rPr dirty="0" sz="2000" spc="-10">
                <a:solidFill>
                  <a:srgbClr val="4D6DAD"/>
                </a:solidFill>
              </a:rPr>
              <a:t>TRANSFORMATION</a:t>
            </a:r>
            <a:endParaRPr sz="2000"/>
          </a:p>
        </p:txBody>
      </p:sp>
      <p:sp>
        <p:nvSpPr>
          <p:cNvPr id="4" name="object 4" descr=""/>
          <p:cNvSpPr/>
          <p:nvPr/>
        </p:nvSpPr>
        <p:spPr>
          <a:xfrm>
            <a:off x="372897" y="1236217"/>
            <a:ext cx="2221865" cy="432434"/>
          </a:xfrm>
          <a:custGeom>
            <a:avLst/>
            <a:gdLst/>
            <a:ahLst/>
            <a:cxnLst/>
            <a:rect l="l" t="t" r="r" b="b"/>
            <a:pathLst>
              <a:path w="2221865" h="432435">
                <a:moveTo>
                  <a:pt x="2005304" y="0"/>
                </a:moveTo>
                <a:lnTo>
                  <a:pt x="216001" y="0"/>
                </a:lnTo>
                <a:lnTo>
                  <a:pt x="166475" y="5708"/>
                </a:lnTo>
                <a:lnTo>
                  <a:pt x="121011" y="21966"/>
                </a:lnTo>
                <a:lnTo>
                  <a:pt x="80904" y="47476"/>
                </a:lnTo>
                <a:lnTo>
                  <a:pt x="47454" y="80936"/>
                </a:lnTo>
                <a:lnTo>
                  <a:pt x="21955" y="121048"/>
                </a:lnTo>
                <a:lnTo>
                  <a:pt x="5704" y="166511"/>
                </a:lnTo>
                <a:lnTo>
                  <a:pt x="0" y="216027"/>
                </a:lnTo>
                <a:lnTo>
                  <a:pt x="5704" y="265542"/>
                </a:lnTo>
                <a:lnTo>
                  <a:pt x="21955" y="311005"/>
                </a:lnTo>
                <a:lnTo>
                  <a:pt x="47454" y="351117"/>
                </a:lnTo>
                <a:lnTo>
                  <a:pt x="80904" y="384577"/>
                </a:lnTo>
                <a:lnTo>
                  <a:pt x="121011" y="410087"/>
                </a:lnTo>
                <a:lnTo>
                  <a:pt x="166475" y="426345"/>
                </a:lnTo>
                <a:lnTo>
                  <a:pt x="216001" y="432054"/>
                </a:lnTo>
                <a:lnTo>
                  <a:pt x="2005304" y="432054"/>
                </a:lnTo>
                <a:lnTo>
                  <a:pt x="2054820" y="426345"/>
                </a:lnTo>
                <a:lnTo>
                  <a:pt x="2100283" y="410087"/>
                </a:lnTo>
                <a:lnTo>
                  <a:pt x="2140395" y="384577"/>
                </a:lnTo>
                <a:lnTo>
                  <a:pt x="2173855" y="351117"/>
                </a:lnTo>
                <a:lnTo>
                  <a:pt x="2199364" y="311005"/>
                </a:lnTo>
                <a:lnTo>
                  <a:pt x="2215623" y="265542"/>
                </a:lnTo>
                <a:lnTo>
                  <a:pt x="2221331" y="216027"/>
                </a:lnTo>
                <a:lnTo>
                  <a:pt x="2215623" y="166511"/>
                </a:lnTo>
                <a:lnTo>
                  <a:pt x="2199364" y="121048"/>
                </a:lnTo>
                <a:lnTo>
                  <a:pt x="2173855" y="80936"/>
                </a:lnTo>
                <a:lnTo>
                  <a:pt x="2140395" y="47476"/>
                </a:lnTo>
                <a:lnTo>
                  <a:pt x="2100283" y="21966"/>
                </a:lnTo>
                <a:lnTo>
                  <a:pt x="2054820" y="5708"/>
                </a:lnTo>
                <a:lnTo>
                  <a:pt x="2005304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678281" y="1253997"/>
            <a:ext cx="16071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6055" marR="5080" indent="-173990">
              <a:lnSpc>
                <a:spcPct val="100000"/>
              </a:lnSpc>
              <a:spcBef>
                <a:spcPts val="100"/>
              </a:spcBef>
            </a:pPr>
            <a:r>
              <a:rPr dirty="0" sz="1200" spc="-130" b="1">
                <a:solidFill>
                  <a:srgbClr val="FFFFFF"/>
                </a:solidFill>
                <a:latin typeface="Arial"/>
                <a:cs typeface="Arial"/>
              </a:rPr>
              <a:t>BPS-</a:t>
            </a:r>
            <a:r>
              <a:rPr dirty="0" sz="1200" spc="-80" b="1">
                <a:solidFill>
                  <a:srgbClr val="FFFFFF"/>
                </a:solidFill>
                <a:latin typeface="Arial"/>
                <a:cs typeface="Arial"/>
              </a:rPr>
              <a:t>Statistics</a:t>
            </a:r>
            <a:r>
              <a:rPr dirty="0" sz="1200" spc="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5" b="1">
                <a:solidFill>
                  <a:srgbClr val="FFFFFF"/>
                </a:solidFill>
                <a:latin typeface="Arial"/>
                <a:cs typeface="Arial"/>
              </a:rPr>
              <a:t>Indonesia </a:t>
            </a:r>
            <a:r>
              <a:rPr dirty="0" sz="1200" spc="-60" b="1">
                <a:solidFill>
                  <a:srgbClr val="FFFFFF"/>
                </a:solidFill>
                <a:latin typeface="Arial"/>
                <a:cs typeface="Arial"/>
              </a:rPr>
              <a:t>Moving</a:t>
            </a:r>
            <a:r>
              <a:rPr dirty="0" sz="1200" spc="-7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Up</a:t>
            </a:r>
            <a:r>
              <a:rPr dirty="0" sz="12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20" b="1">
                <a:solidFill>
                  <a:srgbClr val="FFFFFF"/>
                </a:solidFill>
                <a:latin typeface="Arial"/>
                <a:cs typeface="Arial"/>
              </a:rPr>
              <a:t>Level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3306826" y="1236217"/>
            <a:ext cx="2221230" cy="432434"/>
          </a:xfrm>
          <a:custGeom>
            <a:avLst/>
            <a:gdLst/>
            <a:ahLst/>
            <a:cxnLst/>
            <a:rect l="l" t="t" r="r" b="b"/>
            <a:pathLst>
              <a:path w="2221229" h="432435">
                <a:moveTo>
                  <a:pt x="2005329" y="0"/>
                </a:moveTo>
                <a:lnTo>
                  <a:pt x="216026" y="0"/>
                </a:lnTo>
                <a:lnTo>
                  <a:pt x="166471" y="5708"/>
                </a:lnTo>
                <a:lnTo>
                  <a:pt x="120992" y="21966"/>
                </a:lnTo>
                <a:lnTo>
                  <a:pt x="80883" y="47476"/>
                </a:lnTo>
                <a:lnTo>
                  <a:pt x="47436" y="80936"/>
                </a:lnTo>
                <a:lnTo>
                  <a:pt x="21944" y="121048"/>
                </a:lnTo>
                <a:lnTo>
                  <a:pt x="5701" y="166511"/>
                </a:lnTo>
                <a:lnTo>
                  <a:pt x="0" y="216027"/>
                </a:lnTo>
                <a:lnTo>
                  <a:pt x="5701" y="265542"/>
                </a:lnTo>
                <a:lnTo>
                  <a:pt x="21944" y="311005"/>
                </a:lnTo>
                <a:lnTo>
                  <a:pt x="47436" y="351117"/>
                </a:lnTo>
                <a:lnTo>
                  <a:pt x="80883" y="384577"/>
                </a:lnTo>
                <a:lnTo>
                  <a:pt x="120992" y="410087"/>
                </a:lnTo>
                <a:lnTo>
                  <a:pt x="166471" y="426345"/>
                </a:lnTo>
                <a:lnTo>
                  <a:pt x="216026" y="432054"/>
                </a:lnTo>
                <a:lnTo>
                  <a:pt x="2005329" y="432054"/>
                </a:lnTo>
                <a:lnTo>
                  <a:pt x="2054838" y="426345"/>
                </a:lnTo>
                <a:lnTo>
                  <a:pt x="2100283" y="410087"/>
                </a:lnTo>
                <a:lnTo>
                  <a:pt x="2140370" y="384577"/>
                </a:lnTo>
                <a:lnTo>
                  <a:pt x="2173803" y="351117"/>
                </a:lnTo>
                <a:lnTo>
                  <a:pt x="2199288" y="311005"/>
                </a:lnTo>
                <a:lnTo>
                  <a:pt x="2215528" y="265542"/>
                </a:lnTo>
                <a:lnTo>
                  <a:pt x="2221229" y="216027"/>
                </a:lnTo>
                <a:lnTo>
                  <a:pt x="2215528" y="166511"/>
                </a:lnTo>
                <a:lnTo>
                  <a:pt x="2199288" y="121048"/>
                </a:lnTo>
                <a:lnTo>
                  <a:pt x="2173803" y="80936"/>
                </a:lnTo>
                <a:lnTo>
                  <a:pt x="2140370" y="47476"/>
                </a:lnTo>
                <a:lnTo>
                  <a:pt x="2100283" y="21966"/>
                </a:lnTo>
                <a:lnTo>
                  <a:pt x="2054838" y="5708"/>
                </a:lnTo>
                <a:lnTo>
                  <a:pt x="2005329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3714750" y="1253997"/>
            <a:ext cx="140652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Transformation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National</a:t>
            </a:r>
            <a:r>
              <a:rPr dirty="0" sz="12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5" b="1">
                <a:solidFill>
                  <a:srgbClr val="FFFFFF"/>
                </a:solidFill>
                <a:latin typeface="Arial"/>
                <a:cs typeface="Arial"/>
              </a:rPr>
              <a:t>Statistics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6415404" y="1236217"/>
            <a:ext cx="2106295" cy="432434"/>
          </a:xfrm>
          <a:custGeom>
            <a:avLst/>
            <a:gdLst/>
            <a:ahLst/>
            <a:cxnLst/>
            <a:rect l="l" t="t" r="r" b="b"/>
            <a:pathLst>
              <a:path w="2106295" h="432435">
                <a:moveTo>
                  <a:pt x="1889887" y="0"/>
                </a:moveTo>
                <a:lnTo>
                  <a:pt x="216026" y="0"/>
                </a:lnTo>
                <a:lnTo>
                  <a:pt x="166471" y="5708"/>
                </a:lnTo>
                <a:lnTo>
                  <a:pt x="120992" y="21966"/>
                </a:lnTo>
                <a:lnTo>
                  <a:pt x="80883" y="47476"/>
                </a:lnTo>
                <a:lnTo>
                  <a:pt x="47436" y="80936"/>
                </a:lnTo>
                <a:lnTo>
                  <a:pt x="21944" y="121048"/>
                </a:lnTo>
                <a:lnTo>
                  <a:pt x="5701" y="166511"/>
                </a:lnTo>
                <a:lnTo>
                  <a:pt x="0" y="216027"/>
                </a:lnTo>
                <a:lnTo>
                  <a:pt x="5701" y="265542"/>
                </a:lnTo>
                <a:lnTo>
                  <a:pt x="21944" y="311005"/>
                </a:lnTo>
                <a:lnTo>
                  <a:pt x="47436" y="351117"/>
                </a:lnTo>
                <a:lnTo>
                  <a:pt x="80883" y="384577"/>
                </a:lnTo>
                <a:lnTo>
                  <a:pt x="120992" y="410087"/>
                </a:lnTo>
                <a:lnTo>
                  <a:pt x="166471" y="426345"/>
                </a:lnTo>
                <a:lnTo>
                  <a:pt x="216026" y="432054"/>
                </a:lnTo>
                <a:lnTo>
                  <a:pt x="1889887" y="432054"/>
                </a:lnTo>
                <a:lnTo>
                  <a:pt x="1939442" y="426345"/>
                </a:lnTo>
                <a:lnTo>
                  <a:pt x="1984921" y="410087"/>
                </a:lnTo>
                <a:lnTo>
                  <a:pt x="2025030" y="384577"/>
                </a:lnTo>
                <a:lnTo>
                  <a:pt x="2058477" y="351117"/>
                </a:lnTo>
                <a:lnTo>
                  <a:pt x="2083969" y="311005"/>
                </a:lnTo>
                <a:lnTo>
                  <a:pt x="2100212" y="265542"/>
                </a:lnTo>
                <a:lnTo>
                  <a:pt x="2105914" y="216027"/>
                </a:lnTo>
                <a:lnTo>
                  <a:pt x="2100212" y="166511"/>
                </a:lnTo>
                <a:lnTo>
                  <a:pt x="2083969" y="121048"/>
                </a:lnTo>
                <a:lnTo>
                  <a:pt x="2058477" y="80936"/>
                </a:lnTo>
                <a:lnTo>
                  <a:pt x="2025030" y="47476"/>
                </a:lnTo>
                <a:lnTo>
                  <a:pt x="1984921" y="21966"/>
                </a:lnTo>
                <a:lnTo>
                  <a:pt x="1939442" y="5708"/>
                </a:lnTo>
                <a:lnTo>
                  <a:pt x="1889887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6719061" y="1253997"/>
            <a:ext cx="14979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10540" marR="5080" indent="-498475">
              <a:lnSpc>
                <a:spcPct val="100000"/>
              </a:lnSpc>
              <a:spcBef>
                <a:spcPts val="100"/>
              </a:spcBef>
            </a:pPr>
            <a:r>
              <a:rPr dirty="0" sz="1200" spc="-80" b="1">
                <a:solidFill>
                  <a:srgbClr val="FFFFFF"/>
                </a:solidFill>
                <a:latin typeface="Arial"/>
                <a:cs typeface="Arial"/>
              </a:rPr>
              <a:t>First-</a:t>
            </a:r>
            <a:r>
              <a:rPr dirty="0" sz="1200" spc="-95" b="1">
                <a:solidFill>
                  <a:srgbClr val="FFFFFF"/>
                </a:solidFill>
                <a:latin typeface="Arial"/>
                <a:cs typeface="Arial"/>
              </a:rPr>
              <a:t>Ever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Arial"/>
                <a:cs typeface="Arial"/>
              </a:rPr>
              <a:t>Milestone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History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04236" y="1767332"/>
            <a:ext cx="2827655" cy="2485390"/>
            <a:chOff x="104236" y="1767332"/>
            <a:chExt cx="2827655" cy="2485390"/>
          </a:xfrm>
        </p:grpSpPr>
        <p:sp>
          <p:nvSpPr>
            <p:cNvPr id="11" name="object 11" descr=""/>
            <p:cNvSpPr/>
            <p:nvPr/>
          </p:nvSpPr>
          <p:spPr>
            <a:xfrm>
              <a:off x="203098" y="1871980"/>
              <a:ext cx="2728595" cy="2380615"/>
            </a:xfrm>
            <a:custGeom>
              <a:avLst/>
              <a:gdLst/>
              <a:ahLst/>
              <a:cxnLst/>
              <a:rect l="l" t="t" r="r" b="b"/>
              <a:pathLst>
                <a:path w="2728595" h="2380615">
                  <a:moveTo>
                    <a:pt x="2603347" y="0"/>
                  </a:moveTo>
                  <a:lnTo>
                    <a:pt x="124993" y="0"/>
                  </a:lnTo>
                  <a:lnTo>
                    <a:pt x="76343" y="9828"/>
                  </a:lnTo>
                  <a:lnTo>
                    <a:pt x="36612" y="36623"/>
                  </a:lnTo>
                  <a:lnTo>
                    <a:pt x="9823" y="76348"/>
                  </a:lnTo>
                  <a:lnTo>
                    <a:pt x="0" y="124968"/>
                  </a:lnTo>
                  <a:lnTo>
                    <a:pt x="0" y="2255456"/>
                  </a:lnTo>
                  <a:lnTo>
                    <a:pt x="9823" y="2304111"/>
                  </a:lnTo>
                  <a:lnTo>
                    <a:pt x="36612" y="2343842"/>
                  </a:lnTo>
                  <a:lnTo>
                    <a:pt x="76343" y="2370628"/>
                  </a:lnTo>
                  <a:lnTo>
                    <a:pt x="124993" y="2380449"/>
                  </a:lnTo>
                  <a:lnTo>
                    <a:pt x="2603347" y="2380449"/>
                  </a:lnTo>
                  <a:lnTo>
                    <a:pt x="2651966" y="2370628"/>
                  </a:lnTo>
                  <a:lnTo>
                    <a:pt x="2691691" y="2343842"/>
                  </a:lnTo>
                  <a:lnTo>
                    <a:pt x="2718486" y="2304111"/>
                  </a:lnTo>
                  <a:lnTo>
                    <a:pt x="2728315" y="2255456"/>
                  </a:lnTo>
                  <a:lnTo>
                    <a:pt x="2728315" y="124968"/>
                  </a:lnTo>
                  <a:lnTo>
                    <a:pt x="2718486" y="76348"/>
                  </a:lnTo>
                  <a:lnTo>
                    <a:pt x="2691691" y="36623"/>
                  </a:lnTo>
                  <a:lnTo>
                    <a:pt x="2651966" y="9828"/>
                  </a:lnTo>
                  <a:lnTo>
                    <a:pt x="2603347" y="0"/>
                  </a:lnTo>
                  <a:close/>
                </a:path>
              </a:pathLst>
            </a:custGeom>
            <a:solidFill>
              <a:srgbClr val="D9DE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13761" y="1776857"/>
              <a:ext cx="2740025" cy="2380615"/>
            </a:xfrm>
            <a:custGeom>
              <a:avLst/>
              <a:gdLst/>
              <a:ahLst/>
              <a:cxnLst/>
              <a:rect l="l" t="t" r="r" b="b"/>
              <a:pathLst>
                <a:path w="2740025" h="2380615">
                  <a:moveTo>
                    <a:pt x="0" y="124967"/>
                  </a:moveTo>
                  <a:lnTo>
                    <a:pt x="9822" y="76348"/>
                  </a:lnTo>
                  <a:lnTo>
                    <a:pt x="36610" y="36623"/>
                  </a:lnTo>
                  <a:lnTo>
                    <a:pt x="76342" y="9828"/>
                  </a:lnTo>
                  <a:lnTo>
                    <a:pt x="124998" y="0"/>
                  </a:lnTo>
                  <a:lnTo>
                    <a:pt x="2614579" y="0"/>
                  </a:lnTo>
                  <a:lnTo>
                    <a:pt x="2663252" y="9828"/>
                  </a:lnTo>
                  <a:lnTo>
                    <a:pt x="2702971" y="36623"/>
                  </a:lnTo>
                  <a:lnTo>
                    <a:pt x="2729736" y="76348"/>
                  </a:lnTo>
                  <a:lnTo>
                    <a:pt x="2739547" y="124967"/>
                  </a:lnTo>
                  <a:lnTo>
                    <a:pt x="2739547" y="2255443"/>
                  </a:lnTo>
                  <a:lnTo>
                    <a:pt x="2729736" y="2304099"/>
                  </a:lnTo>
                  <a:lnTo>
                    <a:pt x="2702971" y="2343829"/>
                  </a:lnTo>
                  <a:lnTo>
                    <a:pt x="2663252" y="2370615"/>
                  </a:lnTo>
                  <a:lnTo>
                    <a:pt x="2614579" y="2380437"/>
                  </a:lnTo>
                  <a:lnTo>
                    <a:pt x="124998" y="2380437"/>
                  </a:lnTo>
                  <a:lnTo>
                    <a:pt x="76342" y="2370615"/>
                  </a:lnTo>
                  <a:lnTo>
                    <a:pt x="36610" y="2343829"/>
                  </a:lnTo>
                  <a:lnTo>
                    <a:pt x="9822" y="2304099"/>
                  </a:lnTo>
                  <a:lnTo>
                    <a:pt x="0" y="2255443"/>
                  </a:lnTo>
                  <a:lnTo>
                    <a:pt x="0" y="124967"/>
                  </a:lnTo>
                  <a:close/>
                </a:path>
              </a:pathLst>
            </a:custGeom>
            <a:ln w="1905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679500" y="1973072"/>
            <a:ext cx="160083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60045" marR="5080" indent="-34798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latin typeface="Arial"/>
                <a:cs typeface="Arial"/>
              </a:rPr>
              <a:t>Presidential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spc="-45" b="1">
                <a:latin typeface="Arial"/>
                <a:cs typeface="Arial"/>
              </a:rPr>
              <a:t>Regulation </a:t>
            </a:r>
            <a:r>
              <a:rPr dirty="0" sz="1200" spc="-60" b="1">
                <a:latin typeface="Arial"/>
                <a:cs typeface="Arial"/>
              </a:rPr>
              <a:t>No.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1</a:t>
            </a:r>
            <a:r>
              <a:rPr dirty="0" sz="1200" spc="-65" b="1">
                <a:latin typeface="Arial"/>
                <a:cs typeface="Arial"/>
              </a:rPr>
              <a:t> </a:t>
            </a:r>
            <a:r>
              <a:rPr dirty="0" sz="1200" spc="-30" b="1">
                <a:latin typeface="Arial"/>
                <a:cs typeface="Arial"/>
              </a:rPr>
              <a:t>of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2025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265823" y="2430462"/>
            <a:ext cx="2218055" cy="1285875"/>
            <a:chOff x="265823" y="2430462"/>
            <a:chExt cx="2218055" cy="1285875"/>
          </a:xfrm>
        </p:grpSpPr>
        <p:pic>
          <p:nvPicPr>
            <p:cNvPr id="15" name="object 1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5823" y="2593086"/>
              <a:ext cx="114300" cy="117348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5823" y="3598925"/>
              <a:ext cx="114300" cy="117347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323837" y="2435225"/>
              <a:ext cx="2160270" cy="0"/>
            </a:xfrm>
            <a:custGeom>
              <a:avLst/>
              <a:gdLst/>
              <a:ahLst/>
              <a:cxnLst/>
              <a:rect l="l" t="t" r="r" b="b"/>
              <a:pathLst>
                <a:path w="2160270" h="0">
                  <a:moveTo>
                    <a:pt x="0" y="0"/>
                  </a:moveTo>
                  <a:lnTo>
                    <a:pt x="2160028" y="0"/>
                  </a:lnTo>
                </a:path>
              </a:pathLst>
            </a:custGeom>
            <a:ln w="9525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539597" y="2558288"/>
            <a:ext cx="2075180" cy="15354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49860">
              <a:lnSpc>
                <a:spcPct val="100000"/>
              </a:lnSpc>
              <a:spcBef>
                <a:spcPts val="100"/>
              </a:spcBef>
            </a:pPr>
            <a:r>
              <a:rPr dirty="0" sz="1100" spc="-70" b="1">
                <a:latin typeface="Arial"/>
                <a:cs typeface="Arial"/>
              </a:rPr>
              <a:t>Strengthens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145" b="1">
                <a:latin typeface="Arial"/>
                <a:cs typeface="Arial"/>
              </a:rPr>
              <a:t>BPS’s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role </a:t>
            </a:r>
            <a:r>
              <a:rPr dirty="0" sz="1100">
                <a:latin typeface="Microsoft Sans Serif"/>
                <a:cs typeface="Microsoft Sans Serif"/>
              </a:rPr>
              <a:t>(equivalent</a:t>
            </a:r>
            <a:r>
              <a:rPr dirty="0" sz="1100" spc="-3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to</a:t>
            </a:r>
            <a:r>
              <a:rPr dirty="0" sz="1100" spc="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a</a:t>
            </a:r>
            <a:r>
              <a:rPr dirty="0" sz="1100" spc="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Ministry)</a:t>
            </a:r>
            <a:r>
              <a:rPr dirty="0" sz="1100" spc="-20">
                <a:latin typeface="Microsoft Sans Serif"/>
                <a:cs typeface="Microsoft Sans Serif"/>
              </a:rPr>
              <a:t> </a:t>
            </a:r>
            <a:r>
              <a:rPr dirty="0" sz="1100" spc="-25">
                <a:latin typeface="Microsoft Sans Serif"/>
                <a:cs typeface="Microsoft Sans Serif"/>
              </a:rPr>
              <a:t>in </a:t>
            </a:r>
            <a:r>
              <a:rPr dirty="0" sz="1100">
                <a:latin typeface="Microsoft Sans Serif"/>
                <a:cs typeface="Microsoft Sans Serif"/>
              </a:rPr>
              <a:t>supporting</a:t>
            </a:r>
            <a:r>
              <a:rPr dirty="0" sz="1100" spc="-2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data-</a:t>
            </a:r>
            <a:r>
              <a:rPr dirty="0" sz="1100" spc="-25">
                <a:latin typeface="Microsoft Sans Serif"/>
                <a:cs typeface="Microsoft Sans Serif"/>
              </a:rPr>
              <a:t>based</a:t>
            </a:r>
            <a:r>
              <a:rPr dirty="0" sz="1100" spc="1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policy </a:t>
            </a:r>
            <a:r>
              <a:rPr dirty="0" sz="1100">
                <a:latin typeface="Microsoft Sans Serif"/>
                <a:cs typeface="Microsoft Sans Serif"/>
              </a:rPr>
              <a:t>and</a:t>
            </a:r>
            <a:r>
              <a:rPr dirty="0" sz="1100" spc="-10">
                <a:latin typeface="Microsoft Sans Serif"/>
                <a:cs typeface="Microsoft Sans Serif"/>
              </a:rPr>
              <a:t> </a:t>
            </a:r>
            <a:r>
              <a:rPr dirty="0" sz="1100" spc="-25">
                <a:latin typeface="Microsoft Sans Serif"/>
                <a:cs typeface="Microsoft Sans Serif"/>
              </a:rPr>
              <a:t>enhances</a:t>
            </a:r>
            <a:r>
              <a:rPr dirty="0" sz="1100" spc="-45">
                <a:latin typeface="Microsoft Sans Serif"/>
                <a:cs typeface="Microsoft Sans Serif"/>
              </a:rPr>
              <a:t> </a:t>
            </a:r>
            <a:r>
              <a:rPr dirty="0" sz="1100" spc="-105">
                <a:latin typeface="Microsoft Sans Serif"/>
                <a:cs typeface="Microsoft Sans Serif"/>
              </a:rPr>
              <a:t>BPS’s</a:t>
            </a:r>
            <a:r>
              <a:rPr dirty="0" sz="1100" spc="-3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capacity</a:t>
            </a:r>
            <a:r>
              <a:rPr dirty="0" sz="1100" spc="-20">
                <a:latin typeface="Microsoft Sans Serif"/>
                <a:cs typeface="Microsoft Sans Serif"/>
              </a:rPr>
              <a:t> </a:t>
            </a:r>
            <a:r>
              <a:rPr dirty="0" sz="1100" spc="-25">
                <a:latin typeface="Microsoft Sans Serif"/>
                <a:cs typeface="Microsoft Sans Serif"/>
              </a:rPr>
              <a:t>in </a:t>
            </a:r>
            <a:r>
              <a:rPr dirty="0" sz="1100">
                <a:latin typeface="Microsoft Sans Serif"/>
                <a:cs typeface="Microsoft Sans Serif"/>
              </a:rPr>
              <a:t>managing</a:t>
            </a:r>
            <a:r>
              <a:rPr dirty="0" sz="1100" spc="2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national</a:t>
            </a:r>
            <a:r>
              <a:rPr dirty="0" sz="1100" spc="2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statistical functions.</a:t>
            </a:r>
            <a:endParaRPr sz="1100"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100" spc="-30">
                <a:latin typeface="Microsoft Sans Serif"/>
                <a:cs typeface="Microsoft Sans Serif"/>
              </a:rPr>
              <a:t>Enables</a:t>
            </a:r>
            <a:r>
              <a:rPr dirty="0" sz="1100" spc="-45">
                <a:latin typeface="Microsoft Sans Serif"/>
                <a:cs typeface="Microsoft Sans Serif"/>
              </a:rPr>
              <a:t> </a:t>
            </a:r>
            <a:r>
              <a:rPr dirty="0" sz="1100" spc="-135">
                <a:latin typeface="Microsoft Sans Serif"/>
                <a:cs typeface="Microsoft Sans Serif"/>
              </a:rPr>
              <a:t>BPS</a:t>
            </a:r>
            <a:r>
              <a:rPr dirty="0" sz="1100" spc="-45">
                <a:latin typeface="Microsoft Sans Serif"/>
                <a:cs typeface="Microsoft Sans Serif"/>
              </a:rPr>
              <a:t> </a:t>
            </a:r>
            <a:r>
              <a:rPr dirty="0" sz="1100" spc="-10" b="1">
                <a:latin typeface="Arial"/>
                <a:cs typeface="Arial"/>
              </a:rPr>
              <a:t>to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lead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the</a:t>
            </a:r>
            <a:r>
              <a:rPr dirty="0" sz="1100" spc="-50" b="1">
                <a:latin typeface="Arial"/>
                <a:cs typeface="Arial"/>
              </a:rPr>
              <a:t> provision </a:t>
            </a:r>
            <a:r>
              <a:rPr dirty="0" sz="1100" spc="-30" b="1">
                <a:latin typeface="Arial"/>
                <a:cs typeface="Arial"/>
              </a:rPr>
              <a:t>of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40" b="1">
                <a:latin typeface="Arial"/>
                <a:cs typeface="Arial"/>
              </a:rPr>
              <a:t>accurate </a:t>
            </a:r>
            <a:r>
              <a:rPr dirty="0" sz="1100" spc="-55" b="1">
                <a:latin typeface="Arial"/>
                <a:cs typeface="Arial"/>
              </a:rPr>
              <a:t>and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integrated </a:t>
            </a:r>
            <a:r>
              <a:rPr dirty="0" sz="1100" spc="-30" b="1">
                <a:latin typeface="Arial"/>
                <a:cs typeface="Arial"/>
              </a:rPr>
              <a:t>national</a:t>
            </a:r>
            <a:r>
              <a:rPr dirty="0" sz="1100" spc="-10" b="1">
                <a:latin typeface="Arial"/>
                <a:cs typeface="Arial"/>
              </a:rPr>
              <a:t> statistics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3121660" y="1767332"/>
            <a:ext cx="2666365" cy="2235200"/>
            <a:chOff x="3121660" y="1767332"/>
            <a:chExt cx="2666365" cy="2235200"/>
          </a:xfrm>
        </p:grpSpPr>
        <p:sp>
          <p:nvSpPr>
            <p:cNvPr id="20" name="object 20" descr=""/>
            <p:cNvSpPr/>
            <p:nvPr/>
          </p:nvSpPr>
          <p:spPr>
            <a:xfrm>
              <a:off x="3214878" y="1871980"/>
              <a:ext cx="2573020" cy="2130425"/>
            </a:xfrm>
            <a:custGeom>
              <a:avLst/>
              <a:gdLst/>
              <a:ahLst/>
              <a:cxnLst/>
              <a:rect l="l" t="t" r="r" b="b"/>
              <a:pathLst>
                <a:path w="2573020" h="2130425">
                  <a:moveTo>
                    <a:pt x="2460752" y="0"/>
                  </a:moveTo>
                  <a:lnTo>
                    <a:pt x="111887" y="0"/>
                  </a:lnTo>
                  <a:lnTo>
                    <a:pt x="68365" y="8784"/>
                  </a:lnTo>
                  <a:lnTo>
                    <a:pt x="32797" y="32750"/>
                  </a:lnTo>
                  <a:lnTo>
                    <a:pt x="8802" y="68312"/>
                  </a:lnTo>
                  <a:lnTo>
                    <a:pt x="0" y="111887"/>
                  </a:lnTo>
                  <a:lnTo>
                    <a:pt x="0" y="2018550"/>
                  </a:lnTo>
                  <a:lnTo>
                    <a:pt x="8802" y="2062094"/>
                  </a:lnTo>
                  <a:lnTo>
                    <a:pt x="32797" y="2097651"/>
                  </a:lnTo>
                  <a:lnTo>
                    <a:pt x="68365" y="2121622"/>
                  </a:lnTo>
                  <a:lnTo>
                    <a:pt x="111887" y="2130412"/>
                  </a:lnTo>
                  <a:lnTo>
                    <a:pt x="2460752" y="2130412"/>
                  </a:lnTo>
                  <a:lnTo>
                    <a:pt x="2504273" y="2121622"/>
                  </a:lnTo>
                  <a:lnTo>
                    <a:pt x="2539841" y="2097651"/>
                  </a:lnTo>
                  <a:lnTo>
                    <a:pt x="2563836" y="2062094"/>
                  </a:lnTo>
                  <a:lnTo>
                    <a:pt x="2572639" y="2018550"/>
                  </a:lnTo>
                  <a:lnTo>
                    <a:pt x="2572639" y="111887"/>
                  </a:lnTo>
                  <a:lnTo>
                    <a:pt x="2563836" y="68312"/>
                  </a:lnTo>
                  <a:lnTo>
                    <a:pt x="2539841" y="32750"/>
                  </a:lnTo>
                  <a:lnTo>
                    <a:pt x="2504273" y="8784"/>
                  </a:lnTo>
                  <a:lnTo>
                    <a:pt x="2460752" y="0"/>
                  </a:lnTo>
                  <a:close/>
                </a:path>
              </a:pathLst>
            </a:custGeom>
            <a:solidFill>
              <a:srgbClr val="D9DE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131185" y="1776857"/>
              <a:ext cx="2573020" cy="2130425"/>
            </a:xfrm>
            <a:custGeom>
              <a:avLst/>
              <a:gdLst/>
              <a:ahLst/>
              <a:cxnLst/>
              <a:rect l="l" t="t" r="r" b="b"/>
              <a:pathLst>
                <a:path w="2573020" h="2130425">
                  <a:moveTo>
                    <a:pt x="0" y="111887"/>
                  </a:moveTo>
                  <a:lnTo>
                    <a:pt x="8784" y="68312"/>
                  </a:lnTo>
                  <a:lnTo>
                    <a:pt x="32750" y="32750"/>
                  </a:lnTo>
                  <a:lnTo>
                    <a:pt x="68312" y="8784"/>
                  </a:lnTo>
                  <a:lnTo>
                    <a:pt x="111887" y="0"/>
                  </a:lnTo>
                  <a:lnTo>
                    <a:pt x="2460625" y="0"/>
                  </a:lnTo>
                  <a:lnTo>
                    <a:pt x="2504199" y="8784"/>
                  </a:lnTo>
                  <a:lnTo>
                    <a:pt x="2539761" y="32750"/>
                  </a:lnTo>
                  <a:lnTo>
                    <a:pt x="2563727" y="68312"/>
                  </a:lnTo>
                  <a:lnTo>
                    <a:pt x="2572512" y="111887"/>
                  </a:lnTo>
                  <a:lnTo>
                    <a:pt x="2572512" y="2018537"/>
                  </a:lnTo>
                  <a:lnTo>
                    <a:pt x="2563727" y="2062055"/>
                  </a:lnTo>
                  <a:lnTo>
                    <a:pt x="2539761" y="2097614"/>
                  </a:lnTo>
                  <a:lnTo>
                    <a:pt x="2504199" y="2121600"/>
                  </a:lnTo>
                  <a:lnTo>
                    <a:pt x="2460625" y="2130399"/>
                  </a:lnTo>
                  <a:lnTo>
                    <a:pt x="111887" y="2130399"/>
                  </a:lnTo>
                  <a:lnTo>
                    <a:pt x="68312" y="2121600"/>
                  </a:lnTo>
                  <a:lnTo>
                    <a:pt x="32750" y="2097614"/>
                  </a:lnTo>
                  <a:lnTo>
                    <a:pt x="8784" y="2062055"/>
                  </a:lnTo>
                  <a:lnTo>
                    <a:pt x="0" y="2018537"/>
                  </a:lnTo>
                  <a:lnTo>
                    <a:pt x="0" y="111887"/>
                  </a:lnTo>
                  <a:close/>
                </a:path>
              </a:pathLst>
            </a:custGeom>
            <a:ln w="1905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6013830" y="1767332"/>
            <a:ext cx="3028950" cy="1906270"/>
            <a:chOff x="6013830" y="1767332"/>
            <a:chExt cx="3028950" cy="1906270"/>
          </a:xfrm>
        </p:grpSpPr>
        <p:sp>
          <p:nvSpPr>
            <p:cNvPr id="23" name="object 23" descr=""/>
            <p:cNvSpPr/>
            <p:nvPr/>
          </p:nvSpPr>
          <p:spPr>
            <a:xfrm>
              <a:off x="6124828" y="1871980"/>
              <a:ext cx="2917825" cy="1801495"/>
            </a:xfrm>
            <a:custGeom>
              <a:avLst/>
              <a:gdLst/>
              <a:ahLst/>
              <a:cxnLst/>
              <a:rect l="l" t="t" r="r" b="b"/>
              <a:pathLst>
                <a:path w="2917825" h="1801495">
                  <a:moveTo>
                    <a:pt x="2822955" y="0"/>
                  </a:moveTo>
                  <a:lnTo>
                    <a:pt x="94487" y="0"/>
                  </a:lnTo>
                  <a:lnTo>
                    <a:pt x="57703" y="7425"/>
                  </a:lnTo>
                  <a:lnTo>
                    <a:pt x="27670" y="27686"/>
                  </a:lnTo>
                  <a:lnTo>
                    <a:pt x="7423" y="57757"/>
                  </a:lnTo>
                  <a:lnTo>
                    <a:pt x="0" y="94615"/>
                  </a:lnTo>
                  <a:lnTo>
                    <a:pt x="0" y="1706880"/>
                  </a:lnTo>
                  <a:lnTo>
                    <a:pt x="7423" y="1743737"/>
                  </a:lnTo>
                  <a:lnTo>
                    <a:pt x="27670" y="1773809"/>
                  </a:lnTo>
                  <a:lnTo>
                    <a:pt x="57703" y="1794069"/>
                  </a:lnTo>
                  <a:lnTo>
                    <a:pt x="94487" y="1801495"/>
                  </a:lnTo>
                  <a:lnTo>
                    <a:pt x="2822955" y="1801495"/>
                  </a:lnTo>
                  <a:lnTo>
                    <a:pt x="2859760" y="1794069"/>
                  </a:lnTo>
                  <a:lnTo>
                    <a:pt x="2889837" y="1773809"/>
                  </a:lnTo>
                  <a:lnTo>
                    <a:pt x="2910127" y="1743737"/>
                  </a:lnTo>
                  <a:lnTo>
                    <a:pt x="2917571" y="1706880"/>
                  </a:lnTo>
                  <a:lnTo>
                    <a:pt x="2917571" y="94615"/>
                  </a:lnTo>
                  <a:lnTo>
                    <a:pt x="2910127" y="57757"/>
                  </a:lnTo>
                  <a:lnTo>
                    <a:pt x="2889837" y="27686"/>
                  </a:lnTo>
                  <a:lnTo>
                    <a:pt x="2859760" y="7425"/>
                  </a:lnTo>
                  <a:lnTo>
                    <a:pt x="2822955" y="0"/>
                  </a:lnTo>
                  <a:close/>
                </a:path>
              </a:pathLst>
            </a:custGeom>
            <a:solidFill>
              <a:srgbClr val="D9DE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023355" y="1776857"/>
              <a:ext cx="2917825" cy="1801495"/>
            </a:xfrm>
            <a:custGeom>
              <a:avLst/>
              <a:gdLst/>
              <a:ahLst/>
              <a:cxnLst/>
              <a:rect l="l" t="t" r="r" b="b"/>
              <a:pathLst>
                <a:path w="2917825" h="1801495">
                  <a:moveTo>
                    <a:pt x="0" y="94614"/>
                  </a:moveTo>
                  <a:lnTo>
                    <a:pt x="7423" y="57757"/>
                  </a:lnTo>
                  <a:lnTo>
                    <a:pt x="27670" y="27685"/>
                  </a:lnTo>
                  <a:lnTo>
                    <a:pt x="57703" y="7425"/>
                  </a:lnTo>
                  <a:lnTo>
                    <a:pt x="94488" y="0"/>
                  </a:lnTo>
                  <a:lnTo>
                    <a:pt x="2822955" y="0"/>
                  </a:lnTo>
                  <a:lnTo>
                    <a:pt x="2859760" y="7425"/>
                  </a:lnTo>
                  <a:lnTo>
                    <a:pt x="2889837" y="27685"/>
                  </a:lnTo>
                  <a:lnTo>
                    <a:pt x="2910127" y="57757"/>
                  </a:lnTo>
                  <a:lnTo>
                    <a:pt x="2917571" y="94614"/>
                  </a:lnTo>
                  <a:lnTo>
                    <a:pt x="2917571" y="1706879"/>
                  </a:lnTo>
                  <a:lnTo>
                    <a:pt x="2910127" y="1743737"/>
                  </a:lnTo>
                  <a:lnTo>
                    <a:pt x="2889837" y="1773808"/>
                  </a:lnTo>
                  <a:lnTo>
                    <a:pt x="2859760" y="1794069"/>
                  </a:lnTo>
                  <a:lnTo>
                    <a:pt x="2822955" y="1801494"/>
                  </a:lnTo>
                  <a:lnTo>
                    <a:pt x="94488" y="1801494"/>
                  </a:lnTo>
                  <a:lnTo>
                    <a:pt x="57703" y="1794069"/>
                  </a:lnTo>
                  <a:lnTo>
                    <a:pt x="27670" y="1773808"/>
                  </a:lnTo>
                  <a:lnTo>
                    <a:pt x="7423" y="1743737"/>
                  </a:lnTo>
                  <a:lnTo>
                    <a:pt x="0" y="1706879"/>
                  </a:lnTo>
                  <a:lnTo>
                    <a:pt x="0" y="94614"/>
                  </a:lnTo>
                  <a:close/>
                </a:path>
              </a:pathLst>
            </a:custGeom>
            <a:ln w="1905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3931158" y="1940128"/>
            <a:ext cx="1013460" cy="3924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ial"/>
                <a:cs typeface="Arial"/>
              </a:rPr>
              <a:t>Statistical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1200" spc="-25" b="1">
                <a:latin typeface="Arial"/>
                <a:cs typeface="Arial"/>
              </a:rPr>
              <a:t>Modernization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3365880" y="2430462"/>
            <a:ext cx="2071370" cy="786130"/>
            <a:chOff x="3365880" y="2430462"/>
            <a:chExt cx="2071370" cy="786130"/>
          </a:xfrm>
        </p:grpSpPr>
        <p:pic>
          <p:nvPicPr>
            <p:cNvPr id="27" name="object 2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65880" y="2595879"/>
              <a:ext cx="114300" cy="117348"/>
            </a:xfrm>
            <a:prstGeom prst="rect">
              <a:avLst/>
            </a:prstGeom>
          </p:spPr>
        </p:pic>
        <p:pic>
          <p:nvPicPr>
            <p:cNvPr id="28" name="object 2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65880" y="3098800"/>
              <a:ext cx="114300" cy="117348"/>
            </a:xfrm>
            <a:prstGeom prst="rect">
              <a:avLst/>
            </a:prstGeom>
          </p:spPr>
        </p:pic>
        <p:sp>
          <p:nvSpPr>
            <p:cNvPr id="29" name="object 29" descr=""/>
            <p:cNvSpPr/>
            <p:nvPr/>
          </p:nvSpPr>
          <p:spPr>
            <a:xfrm>
              <a:off x="3565143" y="2435225"/>
              <a:ext cx="1872614" cy="0"/>
            </a:xfrm>
            <a:custGeom>
              <a:avLst/>
              <a:gdLst/>
              <a:ahLst/>
              <a:cxnLst/>
              <a:rect l="l" t="t" r="r" b="b"/>
              <a:pathLst>
                <a:path w="1872614" h="0">
                  <a:moveTo>
                    <a:pt x="0" y="0"/>
                  </a:moveTo>
                  <a:lnTo>
                    <a:pt x="1872106" y="0"/>
                  </a:lnTo>
                </a:path>
              </a:pathLst>
            </a:custGeom>
            <a:ln w="9525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3640328" y="2561082"/>
            <a:ext cx="1809114" cy="1200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Microsoft Sans Serif"/>
                <a:cs typeface="Microsoft Sans Serif"/>
              </a:rPr>
              <a:t>Shift</a:t>
            </a:r>
            <a:r>
              <a:rPr dirty="0" sz="1100" spc="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from</a:t>
            </a:r>
            <a:r>
              <a:rPr dirty="0" sz="1100" spc="2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conventional practices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to</a:t>
            </a:r>
            <a:r>
              <a:rPr dirty="0" sz="1100" spc="3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the</a:t>
            </a:r>
            <a:r>
              <a:rPr dirty="0" sz="1100" spc="25">
                <a:latin typeface="Microsoft Sans Serif"/>
                <a:cs typeface="Microsoft Sans Serif"/>
              </a:rPr>
              <a:t> </a:t>
            </a:r>
            <a:r>
              <a:rPr dirty="0" sz="1100" spc="-50">
                <a:latin typeface="Microsoft Sans Serif"/>
                <a:cs typeface="Microsoft Sans Serif"/>
              </a:rPr>
              <a:t>use</a:t>
            </a:r>
            <a:r>
              <a:rPr dirty="0" sz="1100" spc="15">
                <a:latin typeface="Microsoft Sans Serif"/>
                <a:cs typeface="Microsoft Sans Serif"/>
              </a:rPr>
              <a:t> </a:t>
            </a:r>
            <a:r>
              <a:rPr dirty="0" sz="1100" spc="-25">
                <a:latin typeface="Microsoft Sans Serif"/>
                <a:cs typeface="Microsoft Sans Serif"/>
              </a:rPr>
              <a:t>of </a:t>
            </a:r>
            <a:r>
              <a:rPr dirty="0" sz="1100">
                <a:latin typeface="Microsoft Sans Serif"/>
                <a:cs typeface="Microsoft Sans Serif"/>
              </a:rPr>
              <a:t>technology</a:t>
            </a:r>
            <a:r>
              <a:rPr dirty="0" sz="1100" spc="-20">
                <a:latin typeface="Microsoft Sans Serif"/>
                <a:cs typeface="Microsoft Sans Serif"/>
              </a:rPr>
              <a:t> </a:t>
            </a:r>
            <a:r>
              <a:rPr dirty="0" sz="1100" spc="-55">
                <a:latin typeface="Microsoft Sans Serif"/>
                <a:cs typeface="Microsoft Sans Serif"/>
              </a:rPr>
              <a:t>(e.g.</a:t>
            </a:r>
            <a:r>
              <a:rPr dirty="0" sz="1100" spc="-40">
                <a:latin typeface="Microsoft Sans Serif"/>
                <a:cs typeface="Microsoft Sans Serif"/>
              </a:rPr>
              <a:t> </a:t>
            </a:r>
            <a:r>
              <a:rPr dirty="0" sz="1100" spc="-20">
                <a:latin typeface="Microsoft Sans Serif"/>
                <a:cs typeface="Microsoft Sans Serif"/>
              </a:rPr>
              <a:t>Big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 spc="-20">
                <a:latin typeface="Microsoft Sans Serif"/>
                <a:cs typeface="Microsoft Sans Serif"/>
              </a:rPr>
              <a:t>Data,</a:t>
            </a:r>
            <a:r>
              <a:rPr dirty="0" sz="1100">
                <a:latin typeface="Microsoft Sans Serif"/>
                <a:cs typeface="Microsoft Sans Serif"/>
              </a:rPr>
              <a:t> </a:t>
            </a:r>
            <a:r>
              <a:rPr dirty="0" sz="1100" spc="-25">
                <a:latin typeface="Microsoft Sans Serif"/>
                <a:cs typeface="Microsoft Sans Serif"/>
              </a:rPr>
              <a:t>AI). </a:t>
            </a:r>
            <a:r>
              <a:rPr dirty="0" sz="1100" spc="-35" b="1">
                <a:latin typeface="Arial"/>
                <a:cs typeface="Arial"/>
              </a:rPr>
              <a:t>Integration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30" b="1">
                <a:latin typeface="Arial"/>
                <a:cs typeface="Arial"/>
              </a:rPr>
              <a:t>of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65" b="1">
                <a:latin typeface="Arial"/>
                <a:cs typeface="Arial"/>
              </a:rPr>
              <a:t>various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BPS </a:t>
            </a:r>
            <a:r>
              <a:rPr dirty="0" sz="1100" spc="-90" b="1">
                <a:latin typeface="Arial"/>
                <a:cs typeface="Arial"/>
              </a:rPr>
              <a:t>surveys</a:t>
            </a:r>
            <a:r>
              <a:rPr dirty="0" sz="1100" spc="-7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with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administrative </a:t>
            </a:r>
            <a:r>
              <a:rPr dirty="0" sz="1100" spc="-20" b="1">
                <a:latin typeface="Arial"/>
                <a:cs typeface="Arial"/>
              </a:rPr>
              <a:t>data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to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40" b="1">
                <a:latin typeface="Arial"/>
                <a:cs typeface="Arial"/>
              </a:rPr>
              <a:t>reinforce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official statistics.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6366128" y="1988261"/>
            <a:ext cx="2331720" cy="530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  <a:spcBef>
                <a:spcPts val="105"/>
              </a:spcBef>
            </a:pPr>
            <a:r>
              <a:rPr dirty="0" sz="1100" spc="-25" b="1">
                <a:latin typeface="Arial"/>
                <a:cs typeface="Arial"/>
              </a:rPr>
              <a:t>National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60" b="1">
                <a:latin typeface="Arial"/>
                <a:cs typeface="Arial"/>
              </a:rPr>
              <a:t>Single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Data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on </a:t>
            </a:r>
            <a:r>
              <a:rPr dirty="0" sz="1100" spc="-70" b="1">
                <a:latin typeface="Arial"/>
                <a:cs typeface="Arial"/>
              </a:rPr>
              <a:t>Socioeconomic</a:t>
            </a:r>
            <a:r>
              <a:rPr dirty="0" sz="1100" spc="5" b="1">
                <a:latin typeface="Arial"/>
                <a:cs typeface="Arial"/>
              </a:rPr>
              <a:t> </a:t>
            </a:r>
            <a:r>
              <a:rPr dirty="0" sz="1100" spc="-65" b="1">
                <a:latin typeface="Arial"/>
                <a:cs typeface="Arial"/>
              </a:rPr>
              <a:t>Conditions</a:t>
            </a:r>
            <a:r>
              <a:rPr dirty="0" sz="1100" spc="35" b="1">
                <a:latin typeface="Arial"/>
                <a:cs typeface="Arial"/>
              </a:rPr>
              <a:t> </a:t>
            </a:r>
            <a:r>
              <a:rPr dirty="0" sz="1100" spc="-85" b="1">
                <a:latin typeface="Arial"/>
                <a:cs typeface="Arial"/>
              </a:rPr>
              <a:t>(Based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on </a:t>
            </a:r>
            <a:r>
              <a:rPr dirty="0" sz="1100" spc="-45" b="1">
                <a:latin typeface="Arial"/>
                <a:cs typeface="Arial"/>
              </a:rPr>
              <a:t>Presidential</a:t>
            </a:r>
            <a:r>
              <a:rPr dirty="0" sz="1100" spc="-65" b="1">
                <a:latin typeface="Arial"/>
                <a:cs typeface="Arial"/>
              </a:rPr>
              <a:t> </a:t>
            </a:r>
            <a:r>
              <a:rPr dirty="0" sz="1100" spc="-50" b="1">
                <a:latin typeface="Arial"/>
                <a:cs typeface="Arial"/>
              </a:rPr>
              <a:t>Instruction</a:t>
            </a:r>
            <a:r>
              <a:rPr dirty="0" sz="1100" spc="-30" b="1">
                <a:latin typeface="Arial"/>
                <a:cs typeface="Arial"/>
              </a:rPr>
              <a:t> </a:t>
            </a:r>
            <a:r>
              <a:rPr dirty="0" sz="1100" spc="-60" b="1">
                <a:latin typeface="Arial"/>
                <a:cs typeface="Arial"/>
              </a:rPr>
              <a:t>No.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spc="-30" b="1">
                <a:latin typeface="Arial"/>
                <a:cs typeface="Arial"/>
              </a:rPr>
              <a:t>4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of</a:t>
            </a:r>
            <a:r>
              <a:rPr dirty="0" sz="1100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2025)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6312789" y="2624645"/>
            <a:ext cx="2520315" cy="304165"/>
            <a:chOff x="6312789" y="2624645"/>
            <a:chExt cx="2520315" cy="304165"/>
          </a:xfrm>
        </p:grpSpPr>
        <p:pic>
          <p:nvPicPr>
            <p:cNvPr id="33" name="object 3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20917" y="2811144"/>
              <a:ext cx="114300" cy="117348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6312789" y="2629407"/>
              <a:ext cx="2520315" cy="0"/>
            </a:xfrm>
            <a:custGeom>
              <a:avLst/>
              <a:gdLst/>
              <a:ahLst/>
              <a:cxnLst/>
              <a:rect l="l" t="t" r="r" b="b"/>
              <a:pathLst>
                <a:path w="2520315" h="0">
                  <a:moveTo>
                    <a:pt x="0" y="0"/>
                  </a:moveTo>
                  <a:lnTo>
                    <a:pt x="2520061" y="0"/>
                  </a:lnTo>
                </a:path>
              </a:pathLst>
            </a:custGeom>
            <a:ln w="9525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6595618" y="2776474"/>
            <a:ext cx="1790064" cy="528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20">
                <a:latin typeface="Microsoft Sans Serif"/>
                <a:cs typeface="Microsoft Sans Serif"/>
              </a:rPr>
              <a:t>Produce</a:t>
            </a:r>
            <a:r>
              <a:rPr dirty="0" sz="1100" spc="2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national</a:t>
            </a:r>
            <a:r>
              <a:rPr dirty="0" sz="1100" spc="5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single</a:t>
            </a:r>
            <a:r>
              <a:rPr dirty="0" sz="1100" spc="25">
                <a:latin typeface="Microsoft Sans Serif"/>
                <a:cs typeface="Microsoft Sans Serif"/>
              </a:rPr>
              <a:t> </a:t>
            </a:r>
            <a:r>
              <a:rPr dirty="0" sz="1100" spc="-20">
                <a:latin typeface="Microsoft Sans Serif"/>
                <a:cs typeface="Microsoft Sans Serif"/>
              </a:rPr>
              <a:t>data </a:t>
            </a:r>
            <a:r>
              <a:rPr dirty="0" sz="1100" spc="-35">
                <a:latin typeface="Microsoft Sans Serif"/>
                <a:cs typeface="Microsoft Sans Serif"/>
              </a:rPr>
              <a:t>used</a:t>
            </a:r>
            <a:r>
              <a:rPr dirty="0" sz="1100" spc="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for</a:t>
            </a:r>
            <a:r>
              <a:rPr dirty="0" sz="1100" spc="45">
                <a:latin typeface="Microsoft Sans Serif"/>
                <a:cs typeface="Microsoft Sans Serif"/>
              </a:rPr>
              <a:t> </a:t>
            </a:r>
            <a:r>
              <a:rPr dirty="0" sz="1100" spc="-10" b="1">
                <a:latin typeface="Arial"/>
                <a:cs typeface="Arial"/>
              </a:rPr>
              <a:t>targeting </a:t>
            </a:r>
            <a:r>
              <a:rPr dirty="0" sz="1100" spc="-50" b="1">
                <a:latin typeface="Arial"/>
                <a:cs typeface="Arial"/>
              </a:rPr>
              <a:t>government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10" b="1">
                <a:latin typeface="Arial"/>
                <a:cs typeface="Arial"/>
              </a:rPr>
              <a:t>programs</a:t>
            </a:r>
            <a:r>
              <a:rPr dirty="0" sz="1100" spc="-10">
                <a:latin typeface="Microsoft Sans Serif"/>
                <a:cs typeface="Microsoft Sans Serif"/>
              </a:rPr>
              <a:t>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4051553" y="4353255"/>
            <a:ext cx="4167504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85" b="1">
                <a:latin typeface="Arial"/>
                <a:cs typeface="Arial"/>
              </a:rPr>
              <a:t>"The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spc="-55" b="1">
                <a:latin typeface="Arial"/>
                <a:cs typeface="Arial"/>
              </a:rPr>
              <a:t>higher</a:t>
            </a:r>
            <a:r>
              <a:rPr dirty="0" sz="1200" spc="-75" b="1">
                <a:latin typeface="Arial"/>
                <a:cs typeface="Arial"/>
              </a:rPr>
              <a:t> </a:t>
            </a:r>
            <a:r>
              <a:rPr dirty="0" sz="1200" spc="-80" b="1">
                <a:latin typeface="Arial"/>
                <a:cs typeface="Arial"/>
              </a:rPr>
              <a:t>you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spc="-75" b="1">
                <a:latin typeface="Arial"/>
                <a:cs typeface="Arial"/>
              </a:rPr>
              <a:t>soar,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the</a:t>
            </a:r>
            <a:r>
              <a:rPr dirty="0" sz="1200" spc="-25" b="1">
                <a:latin typeface="Arial"/>
                <a:cs typeface="Arial"/>
              </a:rPr>
              <a:t> </a:t>
            </a:r>
            <a:r>
              <a:rPr dirty="0" sz="1200" spc="-60" b="1">
                <a:latin typeface="Arial"/>
                <a:cs typeface="Arial"/>
              </a:rPr>
              <a:t>stronger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30" b="1">
                <a:latin typeface="Arial"/>
                <a:cs typeface="Arial"/>
              </a:rPr>
              <a:t>the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55" b="1">
                <a:latin typeface="Arial"/>
                <a:cs typeface="Arial"/>
              </a:rPr>
              <a:t>wind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spc="-80" b="1">
                <a:latin typeface="Arial"/>
                <a:cs typeface="Arial"/>
              </a:rPr>
              <a:t>you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face;</a:t>
            </a:r>
            <a:endParaRPr sz="12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200" spc="-20" b="1">
                <a:latin typeface="Arial"/>
                <a:cs typeface="Arial"/>
              </a:rPr>
              <a:t>the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40" b="1">
                <a:latin typeface="Arial"/>
                <a:cs typeface="Arial"/>
              </a:rPr>
              <a:t>faster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the</a:t>
            </a:r>
            <a:r>
              <a:rPr dirty="0" sz="1200" spc="-35" b="1">
                <a:latin typeface="Arial"/>
                <a:cs typeface="Arial"/>
              </a:rPr>
              <a:t> world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spc="-85" b="1">
                <a:latin typeface="Arial"/>
                <a:cs typeface="Arial"/>
              </a:rPr>
              <a:t>changes,</a:t>
            </a:r>
            <a:r>
              <a:rPr dirty="0" sz="1200" spc="-70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the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55" b="1">
                <a:latin typeface="Arial"/>
                <a:cs typeface="Arial"/>
              </a:rPr>
              <a:t>quicker</a:t>
            </a:r>
            <a:r>
              <a:rPr dirty="0" sz="1200" spc="-70" b="1">
                <a:latin typeface="Arial"/>
                <a:cs typeface="Arial"/>
              </a:rPr>
              <a:t> </a:t>
            </a:r>
            <a:r>
              <a:rPr dirty="0" sz="1200" spc="-30" b="1">
                <a:latin typeface="Arial"/>
                <a:cs typeface="Arial"/>
              </a:rPr>
              <a:t>we </a:t>
            </a:r>
            <a:r>
              <a:rPr dirty="0" sz="1200" spc="-75" b="1">
                <a:latin typeface="Arial"/>
                <a:cs typeface="Arial"/>
              </a:rPr>
              <a:t>must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take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spc="-65" b="1">
                <a:latin typeface="Arial"/>
                <a:cs typeface="Arial"/>
              </a:rPr>
              <a:t>steps."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37" name="object 3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19501" y="4141596"/>
            <a:ext cx="890536" cy="890536"/>
          </a:xfrm>
          <a:prstGeom prst="rect">
            <a:avLst/>
          </a:prstGeom>
        </p:spPr>
      </p:pic>
      <p:sp>
        <p:nvSpPr>
          <p:cNvPr id="38" name="object 3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5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10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 descr=""/>
          <p:cNvGrpSpPr/>
          <p:nvPr/>
        </p:nvGrpSpPr>
        <p:grpSpPr>
          <a:xfrm>
            <a:off x="4182109" y="967232"/>
            <a:ext cx="4673600" cy="4023995"/>
            <a:chOff x="4182109" y="967232"/>
            <a:chExt cx="4673600" cy="4023995"/>
          </a:xfrm>
        </p:grpSpPr>
        <p:sp>
          <p:nvSpPr>
            <p:cNvPr id="4" name="object 4" descr=""/>
            <p:cNvSpPr/>
            <p:nvPr/>
          </p:nvSpPr>
          <p:spPr>
            <a:xfrm>
              <a:off x="4194809" y="1135761"/>
              <a:ext cx="4648200" cy="3842385"/>
            </a:xfrm>
            <a:custGeom>
              <a:avLst/>
              <a:gdLst/>
              <a:ahLst/>
              <a:cxnLst/>
              <a:rect l="l" t="t" r="r" b="b"/>
              <a:pathLst>
                <a:path w="4648200" h="3842385">
                  <a:moveTo>
                    <a:pt x="4449445" y="0"/>
                  </a:moveTo>
                  <a:lnTo>
                    <a:pt x="198247" y="0"/>
                  </a:lnTo>
                  <a:lnTo>
                    <a:pt x="152795" y="5236"/>
                  </a:lnTo>
                  <a:lnTo>
                    <a:pt x="111069" y="20152"/>
                  </a:lnTo>
                  <a:lnTo>
                    <a:pt x="74259" y="43557"/>
                  </a:lnTo>
                  <a:lnTo>
                    <a:pt x="43557" y="74259"/>
                  </a:lnTo>
                  <a:lnTo>
                    <a:pt x="20152" y="111069"/>
                  </a:lnTo>
                  <a:lnTo>
                    <a:pt x="5236" y="152795"/>
                  </a:lnTo>
                  <a:lnTo>
                    <a:pt x="0" y="198247"/>
                  </a:lnTo>
                  <a:lnTo>
                    <a:pt x="0" y="3643972"/>
                  </a:lnTo>
                  <a:lnTo>
                    <a:pt x="5236" y="3689433"/>
                  </a:lnTo>
                  <a:lnTo>
                    <a:pt x="20152" y="3731164"/>
                  </a:lnTo>
                  <a:lnTo>
                    <a:pt x="43557" y="3767975"/>
                  </a:lnTo>
                  <a:lnTo>
                    <a:pt x="74259" y="3798678"/>
                  </a:lnTo>
                  <a:lnTo>
                    <a:pt x="111069" y="3822081"/>
                  </a:lnTo>
                  <a:lnTo>
                    <a:pt x="152795" y="3836996"/>
                  </a:lnTo>
                  <a:lnTo>
                    <a:pt x="198247" y="3842232"/>
                  </a:lnTo>
                  <a:lnTo>
                    <a:pt x="4449445" y="3842232"/>
                  </a:lnTo>
                  <a:lnTo>
                    <a:pt x="4494896" y="3836996"/>
                  </a:lnTo>
                  <a:lnTo>
                    <a:pt x="4536622" y="3822081"/>
                  </a:lnTo>
                  <a:lnTo>
                    <a:pt x="4573432" y="3798678"/>
                  </a:lnTo>
                  <a:lnTo>
                    <a:pt x="4604134" y="3767975"/>
                  </a:lnTo>
                  <a:lnTo>
                    <a:pt x="4627539" y="3731164"/>
                  </a:lnTo>
                  <a:lnTo>
                    <a:pt x="4642455" y="3689433"/>
                  </a:lnTo>
                  <a:lnTo>
                    <a:pt x="4647692" y="3643972"/>
                  </a:lnTo>
                  <a:lnTo>
                    <a:pt x="4647692" y="198247"/>
                  </a:lnTo>
                  <a:lnTo>
                    <a:pt x="4642455" y="152795"/>
                  </a:lnTo>
                  <a:lnTo>
                    <a:pt x="4627539" y="111069"/>
                  </a:lnTo>
                  <a:lnTo>
                    <a:pt x="4604134" y="74259"/>
                  </a:lnTo>
                  <a:lnTo>
                    <a:pt x="4573432" y="43557"/>
                  </a:lnTo>
                  <a:lnTo>
                    <a:pt x="4536622" y="20152"/>
                  </a:lnTo>
                  <a:lnTo>
                    <a:pt x="4494896" y="5236"/>
                  </a:lnTo>
                  <a:lnTo>
                    <a:pt x="4449445" y="0"/>
                  </a:lnTo>
                  <a:close/>
                </a:path>
              </a:pathLst>
            </a:custGeom>
            <a:solidFill>
              <a:srgbClr val="E1E7F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4194809" y="1135761"/>
              <a:ext cx="4648200" cy="3842385"/>
            </a:xfrm>
            <a:custGeom>
              <a:avLst/>
              <a:gdLst/>
              <a:ahLst/>
              <a:cxnLst/>
              <a:rect l="l" t="t" r="r" b="b"/>
              <a:pathLst>
                <a:path w="4648200" h="3842385">
                  <a:moveTo>
                    <a:pt x="0" y="198247"/>
                  </a:moveTo>
                  <a:lnTo>
                    <a:pt x="5236" y="152795"/>
                  </a:lnTo>
                  <a:lnTo>
                    <a:pt x="20152" y="111069"/>
                  </a:lnTo>
                  <a:lnTo>
                    <a:pt x="43557" y="74259"/>
                  </a:lnTo>
                  <a:lnTo>
                    <a:pt x="74259" y="43557"/>
                  </a:lnTo>
                  <a:lnTo>
                    <a:pt x="111069" y="20152"/>
                  </a:lnTo>
                  <a:lnTo>
                    <a:pt x="152795" y="5236"/>
                  </a:lnTo>
                  <a:lnTo>
                    <a:pt x="198247" y="0"/>
                  </a:lnTo>
                  <a:lnTo>
                    <a:pt x="4449445" y="0"/>
                  </a:lnTo>
                  <a:lnTo>
                    <a:pt x="4494896" y="5236"/>
                  </a:lnTo>
                  <a:lnTo>
                    <a:pt x="4536622" y="20152"/>
                  </a:lnTo>
                  <a:lnTo>
                    <a:pt x="4573432" y="43557"/>
                  </a:lnTo>
                  <a:lnTo>
                    <a:pt x="4604134" y="74259"/>
                  </a:lnTo>
                  <a:lnTo>
                    <a:pt x="4627539" y="111069"/>
                  </a:lnTo>
                  <a:lnTo>
                    <a:pt x="4642455" y="152795"/>
                  </a:lnTo>
                  <a:lnTo>
                    <a:pt x="4647692" y="198247"/>
                  </a:lnTo>
                  <a:lnTo>
                    <a:pt x="4647692" y="3643972"/>
                  </a:lnTo>
                  <a:lnTo>
                    <a:pt x="4642455" y="3689433"/>
                  </a:lnTo>
                  <a:lnTo>
                    <a:pt x="4627539" y="3731164"/>
                  </a:lnTo>
                  <a:lnTo>
                    <a:pt x="4604134" y="3767975"/>
                  </a:lnTo>
                  <a:lnTo>
                    <a:pt x="4573432" y="3798678"/>
                  </a:lnTo>
                  <a:lnTo>
                    <a:pt x="4536622" y="3822081"/>
                  </a:lnTo>
                  <a:lnTo>
                    <a:pt x="4494896" y="3836996"/>
                  </a:lnTo>
                  <a:lnTo>
                    <a:pt x="4449445" y="3842232"/>
                  </a:lnTo>
                  <a:lnTo>
                    <a:pt x="198247" y="3842232"/>
                  </a:lnTo>
                  <a:lnTo>
                    <a:pt x="152795" y="3836996"/>
                  </a:lnTo>
                  <a:lnTo>
                    <a:pt x="111069" y="3822081"/>
                  </a:lnTo>
                  <a:lnTo>
                    <a:pt x="74259" y="3798678"/>
                  </a:lnTo>
                  <a:lnTo>
                    <a:pt x="43557" y="3767975"/>
                  </a:lnTo>
                  <a:lnTo>
                    <a:pt x="20152" y="3731164"/>
                  </a:lnTo>
                  <a:lnTo>
                    <a:pt x="5236" y="3689433"/>
                  </a:lnTo>
                  <a:lnTo>
                    <a:pt x="0" y="3643972"/>
                  </a:lnTo>
                  <a:lnTo>
                    <a:pt x="0" y="198247"/>
                  </a:lnTo>
                  <a:close/>
                </a:path>
              </a:pathLst>
            </a:custGeom>
            <a:ln w="25400">
              <a:solidFill>
                <a:srgbClr val="6C6C6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026786" y="967232"/>
              <a:ext cx="3222625" cy="340360"/>
            </a:xfrm>
            <a:custGeom>
              <a:avLst/>
              <a:gdLst/>
              <a:ahLst/>
              <a:cxnLst/>
              <a:rect l="l" t="t" r="r" b="b"/>
              <a:pathLst>
                <a:path w="3222625" h="340359">
                  <a:moveTo>
                    <a:pt x="3071748" y="0"/>
                  </a:moveTo>
                  <a:lnTo>
                    <a:pt x="150622" y="0"/>
                  </a:lnTo>
                  <a:lnTo>
                    <a:pt x="103014" y="7677"/>
                  </a:lnTo>
                  <a:lnTo>
                    <a:pt x="61667" y="29053"/>
                  </a:lnTo>
                  <a:lnTo>
                    <a:pt x="29061" y="61639"/>
                  </a:lnTo>
                  <a:lnTo>
                    <a:pt x="7678" y="102949"/>
                  </a:lnTo>
                  <a:lnTo>
                    <a:pt x="0" y="150494"/>
                  </a:lnTo>
                  <a:lnTo>
                    <a:pt x="0" y="189356"/>
                  </a:lnTo>
                  <a:lnTo>
                    <a:pt x="7678" y="236902"/>
                  </a:lnTo>
                  <a:lnTo>
                    <a:pt x="29061" y="278212"/>
                  </a:lnTo>
                  <a:lnTo>
                    <a:pt x="61667" y="310798"/>
                  </a:lnTo>
                  <a:lnTo>
                    <a:pt x="103014" y="332174"/>
                  </a:lnTo>
                  <a:lnTo>
                    <a:pt x="150622" y="339851"/>
                  </a:lnTo>
                  <a:lnTo>
                    <a:pt x="3071748" y="339851"/>
                  </a:lnTo>
                  <a:lnTo>
                    <a:pt x="3119356" y="332174"/>
                  </a:lnTo>
                  <a:lnTo>
                    <a:pt x="3160703" y="310798"/>
                  </a:lnTo>
                  <a:lnTo>
                    <a:pt x="3193309" y="278212"/>
                  </a:lnTo>
                  <a:lnTo>
                    <a:pt x="3214692" y="236902"/>
                  </a:lnTo>
                  <a:lnTo>
                    <a:pt x="3222370" y="189356"/>
                  </a:lnTo>
                  <a:lnTo>
                    <a:pt x="3222370" y="150494"/>
                  </a:lnTo>
                  <a:lnTo>
                    <a:pt x="3214692" y="102949"/>
                  </a:lnTo>
                  <a:lnTo>
                    <a:pt x="3193309" y="61639"/>
                  </a:lnTo>
                  <a:lnTo>
                    <a:pt x="3160703" y="29053"/>
                  </a:lnTo>
                  <a:lnTo>
                    <a:pt x="3119356" y="7677"/>
                  </a:lnTo>
                  <a:lnTo>
                    <a:pt x="3071748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297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4D6DAD"/>
                </a:solidFill>
              </a:rPr>
              <a:t>CONVENTIONAL</a:t>
            </a:r>
            <a:r>
              <a:rPr dirty="0" spc="-90">
                <a:solidFill>
                  <a:srgbClr val="4D6DAD"/>
                </a:solidFill>
              </a:rPr>
              <a:t> </a:t>
            </a:r>
            <a:r>
              <a:rPr dirty="0" spc="-40">
                <a:solidFill>
                  <a:srgbClr val="4D6DAD"/>
                </a:solidFill>
              </a:rPr>
              <a:t>PRACTICE</a:t>
            </a:r>
            <a:r>
              <a:rPr dirty="0" spc="-100">
                <a:solidFill>
                  <a:srgbClr val="4D6DAD"/>
                </a:solidFill>
              </a:rPr>
              <a:t> </a:t>
            </a:r>
            <a:r>
              <a:rPr dirty="0"/>
              <a:t>IN</a:t>
            </a:r>
            <a:r>
              <a:rPr dirty="0" spc="-105"/>
              <a:t> </a:t>
            </a:r>
            <a:r>
              <a:rPr dirty="0" spc="-10"/>
              <a:t>STATISTICS</a:t>
            </a:r>
          </a:p>
        </p:txBody>
      </p:sp>
      <p:sp>
        <p:nvSpPr>
          <p:cNvPr id="8" name="object 8" descr=""/>
          <p:cNvSpPr/>
          <p:nvPr/>
        </p:nvSpPr>
        <p:spPr>
          <a:xfrm>
            <a:off x="365937" y="2031364"/>
            <a:ext cx="1156970" cy="0"/>
          </a:xfrm>
          <a:custGeom>
            <a:avLst/>
            <a:gdLst/>
            <a:ahLst/>
            <a:cxnLst/>
            <a:rect l="l" t="t" r="r" b="b"/>
            <a:pathLst>
              <a:path w="1156970" h="0">
                <a:moveTo>
                  <a:pt x="0" y="0"/>
                </a:moveTo>
                <a:lnTo>
                  <a:pt x="1156538" y="0"/>
                </a:lnTo>
              </a:path>
            </a:pathLst>
          </a:custGeom>
          <a:ln w="9525">
            <a:solidFill>
              <a:srgbClr val="4D5A6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2667723" y="2031364"/>
            <a:ext cx="1156970" cy="0"/>
          </a:xfrm>
          <a:custGeom>
            <a:avLst/>
            <a:gdLst/>
            <a:ahLst/>
            <a:cxnLst/>
            <a:rect l="l" t="t" r="r" b="b"/>
            <a:pathLst>
              <a:path w="1156970" h="0">
                <a:moveTo>
                  <a:pt x="0" y="0"/>
                </a:moveTo>
                <a:lnTo>
                  <a:pt x="1156627" y="0"/>
                </a:lnTo>
              </a:path>
            </a:pathLst>
          </a:custGeom>
          <a:ln w="9525">
            <a:solidFill>
              <a:srgbClr val="4D5A6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343001" y="1488185"/>
            <a:ext cx="35001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24180" marR="5080" indent="-412115">
              <a:lnSpc>
                <a:spcPct val="100000"/>
              </a:lnSpc>
              <a:spcBef>
                <a:spcPts val="100"/>
              </a:spcBef>
            </a:pPr>
            <a:r>
              <a:rPr dirty="0" sz="1200" spc="-20">
                <a:solidFill>
                  <a:srgbClr val="253627"/>
                </a:solidFill>
                <a:latin typeface="Microsoft Sans Serif"/>
                <a:cs typeface="Microsoft Sans Serif"/>
              </a:rPr>
              <a:t>Standard</a:t>
            </a:r>
            <a:r>
              <a:rPr dirty="0" sz="1200">
                <a:solidFill>
                  <a:srgbClr val="253627"/>
                </a:solidFill>
                <a:latin typeface="Microsoft Sans Serif"/>
                <a:cs typeface="Microsoft Sans Serif"/>
              </a:rPr>
              <a:t> or</a:t>
            </a:r>
            <a:r>
              <a:rPr dirty="0" sz="1200" spc="60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253627"/>
                </a:solidFill>
                <a:latin typeface="Microsoft Sans Serif"/>
                <a:cs typeface="Microsoft Sans Serif"/>
              </a:rPr>
              <a:t>traditional</a:t>
            </a:r>
            <a:r>
              <a:rPr dirty="0" sz="1200" spc="20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253627"/>
                </a:solidFill>
                <a:latin typeface="Microsoft Sans Serif"/>
                <a:cs typeface="Microsoft Sans Serif"/>
              </a:rPr>
              <a:t>way</a:t>
            </a:r>
            <a:r>
              <a:rPr dirty="0" sz="1200" spc="40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253627"/>
                </a:solidFill>
                <a:latin typeface="Microsoft Sans Serif"/>
                <a:cs typeface="Microsoft Sans Serif"/>
              </a:rPr>
              <a:t>of</a:t>
            </a:r>
            <a:r>
              <a:rPr dirty="0" sz="1200" spc="70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253627"/>
                </a:solidFill>
                <a:latin typeface="Microsoft Sans Serif"/>
                <a:cs typeface="Microsoft Sans Serif"/>
              </a:rPr>
              <a:t>doing</a:t>
            </a:r>
            <a:r>
              <a:rPr dirty="0" sz="1200" spc="15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253627"/>
                </a:solidFill>
                <a:latin typeface="Microsoft Sans Serif"/>
                <a:cs typeface="Microsoft Sans Serif"/>
              </a:rPr>
              <a:t>something</a:t>
            </a:r>
            <a:r>
              <a:rPr dirty="0" sz="1200" spc="15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253627"/>
                </a:solidFill>
                <a:latin typeface="Microsoft Sans Serif"/>
                <a:cs typeface="Microsoft Sans Serif"/>
              </a:rPr>
              <a:t>that </a:t>
            </a:r>
            <a:r>
              <a:rPr dirty="0" sz="1200" spc="-45">
                <a:solidFill>
                  <a:srgbClr val="253627"/>
                </a:solidFill>
                <a:latin typeface="Microsoft Sans Serif"/>
                <a:cs typeface="Microsoft Sans Serif"/>
              </a:rPr>
              <a:t>has</a:t>
            </a:r>
            <a:r>
              <a:rPr dirty="0" sz="1200" spc="-20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253627"/>
                </a:solidFill>
                <a:latin typeface="Microsoft Sans Serif"/>
                <a:cs typeface="Microsoft Sans Serif"/>
              </a:rPr>
              <a:t>become widely</a:t>
            </a:r>
            <a:r>
              <a:rPr dirty="0" sz="1200" spc="-10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253627"/>
                </a:solidFill>
                <a:latin typeface="Microsoft Sans Serif"/>
                <a:cs typeface="Microsoft Sans Serif"/>
              </a:rPr>
              <a:t>accepted</a:t>
            </a:r>
            <a:r>
              <a:rPr dirty="0" sz="1200" spc="-10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253627"/>
                </a:solidFill>
                <a:latin typeface="Microsoft Sans Serif"/>
                <a:cs typeface="Microsoft Sans Serif"/>
              </a:rPr>
              <a:t>over</a:t>
            </a:r>
            <a:r>
              <a:rPr dirty="0" sz="1200" spc="5">
                <a:solidFill>
                  <a:srgbClr val="253627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20">
                <a:solidFill>
                  <a:srgbClr val="253627"/>
                </a:solidFill>
                <a:latin typeface="Microsoft Sans Serif"/>
                <a:cs typeface="Microsoft Sans Serif"/>
              </a:rPr>
              <a:t>time.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365937" y="1152652"/>
            <a:ext cx="3458845" cy="306705"/>
            <a:chOff x="365937" y="1152652"/>
            <a:chExt cx="3458845" cy="306705"/>
          </a:xfrm>
        </p:grpSpPr>
        <p:sp>
          <p:nvSpPr>
            <p:cNvPr id="12" name="object 12" descr=""/>
            <p:cNvSpPr/>
            <p:nvPr/>
          </p:nvSpPr>
          <p:spPr>
            <a:xfrm>
              <a:off x="365937" y="1300861"/>
              <a:ext cx="3458845" cy="0"/>
            </a:xfrm>
            <a:custGeom>
              <a:avLst/>
              <a:gdLst/>
              <a:ahLst/>
              <a:cxnLst/>
              <a:rect l="l" t="t" r="r" b="b"/>
              <a:pathLst>
                <a:path w="3458845" h="0">
                  <a:moveTo>
                    <a:pt x="0" y="0"/>
                  </a:moveTo>
                  <a:lnTo>
                    <a:pt x="3458413" y="0"/>
                  </a:lnTo>
                </a:path>
              </a:pathLst>
            </a:custGeom>
            <a:ln w="9525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101559" y="1152652"/>
              <a:ext cx="1987550" cy="306705"/>
            </a:xfrm>
            <a:custGeom>
              <a:avLst/>
              <a:gdLst/>
              <a:ahLst/>
              <a:cxnLst/>
              <a:rect l="l" t="t" r="r" b="b"/>
              <a:pathLst>
                <a:path w="1987550" h="306705">
                  <a:moveTo>
                    <a:pt x="1936153" y="0"/>
                  </a:moveTo>
                  <a:lnTo>
                    <a:pt x="51079" y="0"/>
                  </a:lnTo>
                  <a:lnTo>
                    <a:pt x="31193" y="4012"/>
                  </a:lnTo>
                  <a:lnTo>
                    <a:pt x="14957" y="14954"/>
                  </a:lnTo>
                  <a:lnTo>
                    <a:pt x="4012" y="31182"/>
                  </a:lnTo>
                  <a:lnTo>
                    <a:pt x="0" y="51053"/>
                  </a:lnTo>
                  <a:lnTo>
                    <a:pt x="0" y="255397"/>
                  </a:lnTo>
                  <a:lnTo>
                    <a:pt x="4012" y="275268"/>
                  </a:lnTo>
                  <a:lnTo>
                    <a:pt x="14957" y="291496"/>
                  </a:lnTo>
                  <a:lnTo>
                    <a:pt x="31193" y="302438"/>
                  </a:lnTo>
                  <a:lnTo>
                    <a:pt x="51079" y="306450"/>
                  </a:lnTo>
                  <a:lnTo>
                    <a:pt x="1936153" y="306450"/>
                  </a:lnTo>
                  <a:lnTo>
                    <a:pt x="1956024" y="302438"/>
                  </a:lnTo>
                  <a:lnTo>
                    <a:pt x="1972252" y="291496"/>
                  </a:lnTo>
                  <a:lnTo>
                    <a:pt x="1983194" y="275268"/>
                  </a:lnTo>
                  <a:lnTo>
                    <a:pt x="1987207" y="255397"/>
                  </a:lnTo>
                  <a:lnTo>
                    <a:pt x="1987207" y="51053"/>
                  </a:lnTo>
                  <a:lnTo>
                    <a:pt x="1983194" y="31182"/>
                  </a:lnTo>
                  <a:lnTo>
                    <a:pt x="1972252" y="14954"/>
                  </a:lnTo>
                  <a:lnTo>
                    <a:pt x="1956024" y="4012"/>
                  </a:lnTo>
                  <a:lnTo>
                    <a:pt x="1936153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1339341" y="1041653"/>
            <a:ext cx="6731000" cy="3651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79850">
              <a:lnSpc>
                <a:spcPts val="1245"/>
              </a:lnSpc>
              <a:spcBef>
                <a:spcPts val="105"/>
              </a:spcBef>
            </a:pPr>
            <a:r>
              <a:rPr dirty="0" sz="1050" spc="-65" b="1">
                <a:solidFill>
                  <a:srgbClr val="FFC000"/>
                </a:solidFill>
                <a:latin typeface="Arial"/>
                <a:cs typeface="Arial"/>
              </a:rPr>
              <a:t>TRANSITION</a:t>
            </a:r>
            <a:r>
              <a:rPr dirty="0" sz="1050" spc="-40" b="1">
                <a:solidFill>
                  <a:srgbClr val="FFC000"/>
                </a:solidFill>
                <a:latin typeface="Arial"/>
                <a:cs typeface="Arial"/>
              </a:rPr>
              <a:t> </a:t>
            </a:r>
            <a:r>
              <a:rPr dirty="0" sz="1050" spc="-75" b="1">
                <a:solidFill>
                  <a:srgbClr val="FFFFFF"/>
                </a:solidFill>
                <a:latin typeface="Arial"/>
                <a:cs typeface="Arial"/>
              </a:rPr>
              <a:t>FROM</a:t>
            </a:r>
            <a:r>
              <a:rPr dirty="0" sz="10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70" b="1">
                <a:solidFill>
                  <a:srgbClr val="FFFFFF"/>
                </a:solidFill>
                <a:latin typeface="Arial"/>
                <a:cs typeface="Arial"/>
              </a:rPr>
              <a:t>CONVENTIONAL</a:t>
            </a:r>
            <a:r>
              <a:rPr dirty="0" sz="105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050" spc="-114" b="1">
                <a:solidFill>
                  <a:srgbClr val="FFFFFF"/>
                </a:solidFill>
                <a:latin typeface="Arial"/>
                <a:cs typeface="Arial"/>
              </a:rPr>
              <a:t>PRACTICE…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420"/>
              </a:lnSpc>
            </a:pPr>
            <a:r>
              <a:rPr dirty="0" sz="1200" spc="-55" b="1">
                <a:solidFill>
                  <a:srgbClr val="172134"/>
                </a:solidFill>
                <a:latin typeface="Arial"/>
                <a:cs typeface="Arial"/>
              </a:rPr>
              <a:t>Conventional</a:t>
            </a:r>
            <a:r>
              <a:rPr dirty="0" sz="1200" spc="-10" b="1">
                <a:solidFill>
                  <a:srgbClr val="172134"/>
                </a:solidFill>
                <a:latin typeface="Arial"/>
                <a:cs typeface="Arial"/>
              </a:rPr>
              <a:t> Practice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15" name="object 1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36102" y="1960108"/>
            <a:ext cx="117399" cy="145179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89900" y="1958203"/>
            <a:ext cx="117399" cy="145179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60206" y="1958203"/>
            <a:ext cx="117399" cy="145179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2257" y="2162975"/>
            <a:ext cx="1029550" cy="1029550"/>
          </a:xfrm>
          <a:prstGeom prst="rect">
            <a:avLst/>
          </a:prstGeom>
        </p:spPr>
      </p:pic>
      <p:sp>
        <p:nvSpPr>
          <p:cNvPr id="19" name="object 19" descr=""/>
          <p:cNvSpPr/>
          <p:nvPr/>
        </p:nvSpPr>
        <p:spPr>
          <a:xfrm>
            <a:off x="499109" y="3485388"/>
            <a:ext cx="3340735" cy="1208405"/>
          </a:xfrm>
          <a:custGeom>
            <a:avLst/>
            <a:gdLst/>
            <a:ahLst/>
            <a:cxnLst/>
            <a:rect l="l" t="t" r="r" b="b"/>
            <a:pathLst>
              <a:path w="3340735" h="1208404">
                <a:moveTo>
                  <a:pt x="3238373" y="0"/>
                </a:moveTo>
                <a:lnTo>
                  <a:pt x="102019" y="0"/>
                </a:lnTo>
                <a:lnTo>
                  <a:pt x="62311" y="8004"/>
                </a:lnTo>
                <a:lnTo>
                  <a:pt x="29883" y="29844"/>
                </a:lnTo>
                <a:lnTo>
                  <a:pt x="8018" y="62257"/>
                </a:lnTo>
                <a:lnTo>
                  <a:pt x="0" y="101981"/>
                </a:lnTo>
                <a:lnTo>
                  <a:pt x="0" y="1106106"/>
                </a:lnTo>
                <a:lnTo>
                  <a:pt x="8018" y="1145819"/>
                </a:lnTo>
                <a:lnTo>
                  <a:pt x="29883" y="1178247"/>
                </a:lnTo>
                <a:lnTo>
                  <a:pt x="62311" y="1200109"/>
                </a:lnTo>
                <a:lnTo>
                  <a:pt x="102019" y="1208125"/>
                </a:lnTo>
                <a:lnTo>
                  <a:pt x="3238373" y="1208125"/>
                </a:lnTo>
                <a:lnTo>
                  <a:pt x="3278042" y="1200109"/>
                </a:lnTo>
                <a:lnTo>
                  <a:pt x="3310461" y="1178247"/>
                </a:lnTo>
                <a:lnTo>
                  <a:pt x="3332331" y="1145819"/>
                </a:lnTo>
                <a:lnTo>
                  <a:pt x="3340354" y="1106106"/>
                </a:lnTo>
                <a:lnTo>
                  <a:pt x="3340354" y="101981"/>
                </a:lnTo>
                <a:lnTo>
                  <a:pt x="3332331" y="62257"/>
                </a:lnTo>
                <a:lnTo>
                  <a:pt x="3310461" y="29844"/>
                </a:lnTo>
                <a:lnTo>
                  <a:pt x="3278042" y="8004"/>
                </a:lnTo>
                <a:lnTo>
                  <a:pt x="3238373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549960" y="2638425"/>
            <a:ext cx="3259454" cy="19500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44195" marR="1503045">
              <a:lnSpc>
                <a:spcPct val="100000"/>
              </a:lnSpc>
              <a:spcBef>
                <a:spcPts val="95"/>
              </a:spcBef>
            </a:pPr>
            <a:r>
              <a:rPr dirty="0" sz="1600" spc="-90" b="1" i="1">
                <a:latin typeface="Arial"/>
                <a:cs typeface="Arial"/>
              </a:rPr>
              <a:t>Why</a:t>
            </a:r>
            <a:r>
              <a:rPr dirty="0" sz="1600" spc="-55" b="1" i="1">
                <a:latin typeface="Arial"/>
                <a:cs typeface="Arial"/>
              </a:rPr>
              <a:t> </a:t>
            </a:r>
            <a:r>
              <a:rPr dirty="0" sz="1600" spc="-30" b="1" i="1">
                <a:latin typeface="Arial"/>
                <a:cs typeface="Arial"/>
              </a:rPr>
              <a:t>we</a:t>
            </a:r>
            <a:r>
              <a:rPr dirty="0" sz="1600" spc="-85" b="1" i="1">
                <a:latin typeface="Arial"/>
                <a:cs typeface="Arial"/>
              </a:rPr>
              <a:t> </a:t>
            </a:r>
            <a:r>
              <a:rPr dirty="0" sz="1600" spc="-65" b="1" i="1">
                <a:latin typeface="Arial"/>
                <a:cs typeface="Arial"/>
              </a:rPr>
              <a:t>need </a:t>
            </a:r>
            <a:r>
              <a:rPr dirty="0" sz="1600" spc="-80" b="1" i="1">
                <a:solidFill>
                  <a:srgbClr val="6885BC"/>
                </a:solidFill>
                <a:latin typeface="Arial"/>
                <a:cs typeface="Arial"/>
              </a:rPr>
              <a:t>move</a:t>
            </a:r>
            <a:r>
              <a:rPr dirty="0" sz="1600" spc="-40" b="1" i="1">
                <a:solidFill>
                  <a:srgbClr val="6885BC"/>
                </a:solidFill>
                <a:latin typeface="Arial"/>
                <a:cs typeface="Arial"/>
              </a:rPr>
              <a:t> </a:t>
            </a:r>
            <a:r>
              <a:rPr dirty="0" sz="1600" spc="-25" b="1" i="1">
                <a:solidFill>
                  <a:srgbClr val="6885BC"/>
                </a:solidFill>
                <a:latin typeface="Arial"/>
                <a:cs typeface="Arial"/>
              </a:rPr>
              <a:t>on?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1400" b="1">
                <a:solidFill>
                  <a:srgbClr val="172134"/>
                </a:solidFill>
                <a:latin typeface="Arial"/>
                <a:cs typeface="Arial"/>
              </a:rPr>
              <a:t>It</a:t>
            </a:r>
            <a:r>
              <a:rPr dirty="0" sz="1400" spc="-2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120" b="1">
                <a:solidFill>
                  <a:srgbClr val="172134"/>
                </a:solidFill>
                <a:latin typeface="Arial"/>
                <a:cs typeface="Arial"/>
              </a:rPr>
              <a:t>is</a:t>
            </a:r>
            <a:r>
              <a:rPr dirty="0" sz="1400" spc="-2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50" b="1">
                <a:solidFill>
                  <a:srgbClr val="172134"/>
                </a:solidFill>
                <a:latin typeface="Arial"/>
                <a:cs typeface="Arial"/>
              </a:rPr>
              <a:t>more</a:t>
            </a:r>
            <a:r>
              <a:rPr dirty="0" sz="1400" spc="-30" b="1">
                <a:solidFill>
                  <a:srgbClr val="172134"/>
                </a:solidFill>
                <a:latin typeface="Arial"/>
                <a:cs typeface="Arial"/>
              </a:rPr>
              <a:t> time-</a:t>
            </a:r>
            <a:r>
              <a:rPr dirty="0" sz="1400" spc="-90" b="1">
                <a:solidFill>
                  <a:srgbClr val="172134"/>
                </a:solidFill>
                <a:latin typeface="Arial"/>
                <a:cs typeface="Arial"/>
              </a:rPr>
              <a:t>consuming</a:t>
            </a:r>
            <a:r>
              <a:rPr dirty="0" sz="1400" spc="-50" b="1">
                <a:solidFill>
                  <a:srgbClr val="172134"/>
                </a:solidFill>
                <a:latin typeface="Arial"/>
                <a:cs typeface="Arial"/>
              </a:rPr>
              <a:t> and</a:t>
            </a:r>
            <a:r>
              <a:rPr dirty="0" sz="1400" spc="-4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60" b="1">
                <a:solidFill>
                  <a:srgbClr val="172134"/>
                </a:solidFill>
                <a:latin typeface="Arial"/>
                <a:cs typeface="Arial"/>
              </a:rPr>
              <a:t>expensive.</a:t>
            </a:r>
            <a:endParaRPr sz="1400">
              <a:latin typeface="Arial"/>
              <a:cs typeface="Arial"/>
            </a:endParaRPr>
          </a:p>
          <a:p>
            <a:pPr marL="47625" marR="220979">
              <a:lnSpc>
                <a:spcPct val="100000"/>
              </a:lnSpc>
              <a:spcBef>
                <a:spcPts val="1295"/>
              </a:spcBef>
            </a:pPr>
            <a:r>
              <a:rPr dirty="0" sz="1200" spc="-60" b="1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 data</a:t>
            </a:r>
            <a:r>
              <a:rPr dirty="0" sz="12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Arial"/>
                <a:cs typeface="Arial"/>
              </a:rPr>
              <a:t>revolution</a:t>
            </a: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5" b="1">
                <a:solidFill>
                  <a:srgbClr val="FFFFFF"/>
                </a:solidFill>
                <a:latin typeface="Arial"/>
                <a:cs typeface="Arial"/>
              </a:rPr>
              <a:t>is</a:t>
            </a: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Arial"/>
                <a:cs typeface="Arial"/>
              </a:rPr>
              <a:t>creating</a:t>
            </a:r>
            <a:r>
              <a:rPr dirty="0" sz="12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5" b="1">
                <a:solidFill>
                  <a:srgbClr val="FFFFFF"/>
                </a:solidFill>
                <a:latin typeface="Arial"/>
                <a:cs typeface="Arial"/>
              </a:rPr>
              <a:t>demand</a:t>
            </a:r>
            <a:r>
              <a:rPr dirty="0" sz="1200" spc="-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for </a:t>
            </a:r>
            <a:r>
              <a:rPr dirty="0" sz="1200" spc="-40" b="1">
                <a:solidFill>
                  <a:srgbClr val="FFFFFF"/>
                </a:solidFill>
                <a:latin typeface="Arial"/>
                <a:cs typeface="Arial"/>
              </a:rPr>
              <a:t>adaptive</a:t>
            </a:r>
            <a:r>
              <a:rPr dirty="0" sz="12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provision</a:t>
            </a:r>
            <a:endParaRPr sz="1200">
              <a:latin typeface="Arial"/>
              <a:cs typeface="Arial"/>
            </a:endParaRPr>
          </a:p>
          <a:p>
            <a:pPr marL="182245" indent="-134620">
              <a:lnSpc>
                <a:spcPct val="100000"/>
              </a:lnSpc>
              <a:spcBef>
                <a:spcPts val="495"/>
              </a:spcBef>
              <a:buClr>
                <a:srgbClr val="000000"/>
              </a:buClr>
              <a:buFont typeface="Arial MT"/>
              <a:buChar char="•"/>
              <a:tabLst>
                <a:tab pos="182245" algn="l"/>
              </a:tabLst>
            </a:pPr>
            <a:r>
              <a:rPr dirty="0" sz="1200" spc="-25" b="1" i="1">
                <a:solidFill>
                  <a:srgbClr val="FFFFFF"/>
                </a:solidFill>
                <a:latin typeface="Arial"/>
                <a:cs typeface="Arial"/>
              </a:rPr>
              <a:t>More</a:t>
            </a:r>
            <a:r>
              <a:rPr dirty="0" sz="1200" spc="-50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 i="1">
                <a:solidFill>
                  <a:srgbClr val="FFFFFF"/>
                </a:solidFill>
                <a:latin typeface="Arial"/>
                <a:cs typeface="Arial"/>
              </a:rPr>
              <a:t>Timely</a:t>
            </a:r>
            <a:endParaRPr sz="1200">
              <a:latin typeface="Arial"/>
              <a:cs typeface="Arial"/>
            </a:endParaRPr>
          </a:p>
          <a:p>
            <a:pPr marL="182245" indent="-134620">
              <a:lnSpc>
                <a:spcPct val="100000"/>
              </a:lnSpc>
              <a:buClr>
                <a:srgbClr val="000000"/>
              </a:buClr>
              <a:buFont typeface="Arial MT"/>
              <a:buChar char="•"/>
              <a:tabLst>
                <a:tab pos="182245" algn="l"/>
              </a:tabLst>
            </a:pPr>
            <a:r>
              <a:rPr dirty="0" sz="1200" spc="-25" b="1" i="1">
                <a:solidFill>
                  <a:srgbClr val="FFFFFF"/>
                </a:solidFill>
                <a:latin typeface="Arial"/>
                <a:cs typeface="Arial"/>
              </a:rPr>
              <a:t>More</a:t>
            </a:r>
            <a:r>
              <a:rPr dirty="0" sz="1200" spc="-50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 i="1">
                <a:solidFill>
                  <a:srgbClr val="FFFFFF"/>
                </a:solidFill>
                <a:latin typeface="Arial"/>
                <a:cs typeface="Arial"/>
              </a:rPr>
              <a:t>Granular</a:t>
            </a:r>
            <a:endParaRPr sz="1200">
              <a:latin typeface="Arial"/>
              <a:cs typeface="Arial"/>
            </a:endParaRPr>
          </a:p>
          <a:p>
            <a:pPr marL="182245" indent="-134620">
              <a:lnSpc>
                <a:spcPct val="100000"/>
              </a:lnSpc>
              <a:buClr>
                <a:srgbClr val="000000"/>
              </a:buClr>
              <a:buFont typeface="Arial MT"/>
              <a:buChar char="•"/>
              <a:tabLst>
                <a:tab pos="182245" algn="l"/>
              </a:tabLst>
            </a:pPr>
            <a:r>
              <a:rPr dirty="0" sz="1200" spc="-25" b="1" i="1">
                <a:solidFill>
                  <a:srgbClr val="FFFFFF"/>
                </a:solidFill>
                <a:latin typeface="Arial"/>
                <a:cs typeface="Arial"/>
              </a:rPr>
              <a:t>More</a:t>
            </a:r>
            <a:r>
              <a:rPr dirty="0" sz="1200" spc="-50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 i="1">
                <a:solidFill>
                  <a:srgbClr val="FFFFFF"/>
                </a:solidFill>
                <a:latin typeface="Arial"/>
                <a:cs typeface="Arial"/>
              </a:rPr>
              <a:t>Relevant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804409" y="2217800"/>
            <a:ext cx="1352550" cy="314960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29"/>
              </a:spcBef>
            </a:pPr>
            <a:r>
              <a:rPr dirty="0" sz="1000" spc="-25">
                <a:latin typeface="Microsoft Sans Serif"/>
                <a:cs typeface="Microsoft Sans Serif"/>
              </a:rPr>
              <a:t>Paper-</a:t>
            </a:r>
            <a:r>
              <a:rPr dirty="0" sz="1000" spc="-35">
                <a:latin typeface="Microsoft Sans Serif"/>
                <a:cs typeface="Microsoft Sans Serif"/>
              </a:rPr>
              <a:t>Based</a:t>
            </a:r>
            <a:r>
              <a:rPr dirty="0" sz="1000" spc="15">
                <a:latin typeface="Microsoft Sans Serif"/>
                <a:cs typeface="Microsoft Sans Serif"/>
              </a:rPr>
              <a:t> </a:t>
            </a:r>
            <a:r>
              <a:rPr dirty="0" sz="1000" spc="-45">
                <a:latin typeface="Microsoft Sans Serif"/>
                <a:cs typeface="Microsoft Sans Serif"/>
              </a:rPr>
              <a:t>Surveys</a:t>
            </a:r>
            <a:r>
              <a:rPr dirty="0" sz="1000" spc="20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&amp; </a:t>
            </a:r>
            <a:r>
              <a:rPr dirty="0" sz="1000" spc="-45">
                <a:latin typeface="Microsoft Sans Serif"/>
                <a:cs typeface="Microsoft Sans Serif"/>
              </a:rPr>
              <a:t>Face-</a:t>
            </a:r>
            <a:r>
              <a:rPr dirty="0" sz="1000">
                <a:latin typeface="Microsoft Sans Serif"/>
                <a:cs typeface="Microsoft Sans Serif"/>
              </a:rPr>
              <a:t>to-</a:t>
            </a:r>
            <a:r>
              <a:rPr dirty="0" sz="1000" spc="-40">
                <a:latin typeface="Microsoft Sans Serif"/>
                <a:cs typeface="Microsoft Sans Serif"/>
              </a:rPr>
              <a:t>Face</a:t>
            </a:r>
            <a:r>
              <a:rPr dirty="0" sz="1000" spc="8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Interviews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804409" y="2805506"/>
            <a:ext cx="89789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140"/>
              </a:lnSpc>
              <a:spcBef>
                <a:spcPts val="95"/>
              </a:spcBef>
            </a:pPr>
            <a:r>
              <a:rPr dirty="0" sz="1000" spc="-25">
                <a:latin typeface="Microsoft Sans Serif"/>
                <a:cs typeface="Microsoft Sans Serif"/>
              </a:rPr>
              <a:t>Large-</a:t>
            </a:r>
            <a:r>
              <a:rPr dirty="0" sz="1000" spc="-10">
                <a:latin typeface="Microsoft Sans Serif"/>
                <a:cs typeface="Microsoft Sans Serif"/>
              </a:rPr>
              <a:t>Scale</a:t>
            </a:r>
            <a:endParaRPr sz="1000">
              <a:latin typeface="Microsoft Sans Serif"/>
              <a:cs typeface="Microsoft Sans Serif"/>
            </a:endParaRPr>
          </a:p>
          <a:p>
            <a:pPr marL="12700">
              <a:lnSpc>
                <a:spcPts val="1140"/>
              </a:lnSpc>
            </a:pPr>
            <a:r>
              <a:rPr dirty="0" sz="1000" spc="-20">
                <a:latin typeface="Microsoft Sans Serif"/>
                <a:cs typeface="Microsoft Sans Serif"/>
              </a:rPr>
              <a:t>Sample</a:t>
            </a:r>
            <a:r>
              <a:rPr dirty="0" sz="1000" spc="-10">
                <a:latin typeface="Microsoft Sans Serif"/>
                <a:cs typeface="Microsoft Sans Serif"/>
              </a:rPr>
              <a:t> </a:t>
            </a:r>
            <a:r>
              <a:rPr dirty="0" sz="1000" spc="-35">
                <a:latin typeface="Microsoft Sans Serif"/>
                <a:cs typeface="Microsoft Sans Serif"/>
              </a:rPr>
              <a:t>Surveys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804409" y="3421126"/>
            <a:ext cx="751205" cy="314960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29"/>
              </a:spcBef>
            </a:pPr>
            <a:r>
              <a:rPr dirty="0" sz="1000">
                <a:latin typeface="Microsoft Sans Serif"/>
                <a:cs typeface="Microsoft Sans Serif"/>
              </a:rPr>
              <a:t>Manual</a:t>
            </a:r>
            <a:r>
              <a:rPr dirty="0" sz="1000" spc="3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Data </a:t>
            </a:r>
            <a:r>
              <a:rPr dirty="0" sz="1000" spc="-10">
                <a:latin typeface="Microsoft Sans Serif"/>
                <a:cs typeface="Microsoft Sans Serif"/>
              </a:rPr>
              <a:t>Processing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4804409" y="4002735"/>
            <a:ext cx="1006475" cy="314960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29"/>
              </a:spcBef>
            </a:pPr>
            <a:r>
              <a:rPr dirty="0" sz="1000">
                <a:latin typeface="Microsoft Sans Serif"/>
                <a:cs typeface="Microsoft Sans Serif"/>
              </a:rPr>
              <a:t>Printed</a:t>
            </a:r>
            <a:r>
              <a:rPr dirty="0" sz="1000" spc="-10">
                <a:latin typeface="Microsoft Sans Serif"/>
                <a:cs typeface="Microsoft Sans Serif"/>
              </a:rPr>
              <a:t> Statistical Reports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804409" y="4652264"/>
            <a:ext cx="10179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Microsoft Sans Serif"/>
                <a:cs typeface="Microsoft Sans Serif"/>
              </a:rPr>
              <a:t>Decennial</a:t>
            </a:r>
            <a:r>
              <a:rPr dirty="0" sz="1000" spc="5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Census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6910831" y="2262377"/>
            <a:ext cx="9734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75">
                <a:latin typeface="Microsoft Sans Serif"/>
                <a:cs typeface="Microsoft Sans Serif"/>
              </a:rPr>
              <a:t>CAPI,</a:t>
            </a:r>
            <a:r>
              <a:rPr dirty="0" sz="1000" spc="2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CATI,</a:t>
            </a:r>
            <a:r>
              <a:rPr dirty="0" sz="1000" spc="30">
                <a:latin typeface="Microsoft Sans Serif"/>
                <a:cs typeface="Microsoft Sans Serif"/>
              </a:rPr>
              <a:t> </a:t>
            </a:r>
            <a:r>
              <a:rPr dirty="0" sz="1000" spc="-35">
                <a:latin typeface="Microsoft Sans Serif"/>
                <a:cs typeface="Microsoft Sans Serif"/>
              </a:rPr>
              <a:t>CAWI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6910831" y="2813430"/>
            <a:ext cx="1494790" cy="314960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29"/>
              </a:spcBef>
            </a:pPr>
            <a:r>
              <a:rPr dirty="0" sz="1000" spc="-10">
                <a:latin typeface="Microsoft Sans Serif"/>
                <a:cs typeface="Microsoft Sans Serif"/>
              </a:rPr>
              <a:t>Big</a:t>
            </a:r>
            <a:r>
              <a:rPr dirty="0" sz="1000" spc="-6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Data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Analytics</a:t>
            </a:r>
            <a:r>
              <a:rPr dirty="0" sz="1000" spc="-20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&amp;</a:t>
            </a:r>
            <a:r>
              <a:rPr dirty="0" sz="1000" spc="-2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Small </a:t>
            </a:r>
            <a:r>
              <a:rPr dirty="0" sz="1000" spc="-10">
                <a:latin typeface="Microsoft Sans Serif"/>
                <a:cs typeface="Microsoft Sans Serif"/>
              </a:rPr>
              <a:t>Area</a:t>
            </a:r>
            <a:r>
              <a:rPr dirty="0" sz="1000" spc="-4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Estimation</a:t>
            </a:r>
            <a:r>
              <a:rPr dirty="0" sz="1000" spc="-1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(SAE)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910831" y="3352546"/>
            <a:ext cx="1721485" cy="452120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29"/>
              </a:spcBef>
            </a:pPr>
            <a:r>
              <a:rPr dirty="0" sz="1000">
                <a:latin typeface="Microsoft Sans Serif"/>
                <a:cs typeface="Microsoft Sans Serif"/>
              </a:rPr>
              <a:t>Optical</a:t>
            </a:r>
            <a:r>
              <a:rPr dirty="0" sz="1000" spc="4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Character</a:t>
            </a:r>
            <a:r>
              <a:rPr dirty="0" sz="1000" spc="6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Recognition </a:t>
            </a:r>
            <a:r>
              <a:rPr dirty="0" sz="1000" spc="-75">
                <a:latin typeface="Microsoft Sans Serif"/>
                <a:cs typeface="Microsoft Sans Serif"/>
              </a:rPr>
              <a:t>(OCR),</a:t>
            </a:r>
            <a:r>
              <a:rPr dirty="0" sz="1000" spc="-2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Machine</a:t>
            </a:r>
            <a:r>
              <a:rPr dirty="0" sz="1000" spc="-6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Learning</a:t>
            </a:r>
            <a:r>
              <a:rPr dirty="0" sz="1000" spc="-10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&amp; </a:t>
            </a:r>
            <a:r>
              <a:rPr dirty="0" sz="1000">
                <a:latin typeface="Microsoft Sans Serif"/>
                <a:cs typeface="Microsoft Sans Serif"/>
              </a:rPr>
              <a:t>Artificial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Intelligence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910831" y="3947566"/>
            <a:ext cx="1718310" cy="452120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29"/>
              </a:spcBef>
            </a:pPr>
            <a:r>
              <a:rPr dirty="0" sz="1000">
                <a:latin typeface="Microsoft Sans Serif"/>
                <a:cs typeface="Microsoft Sans Serif"/>
              </a:rPr>
              <a:t>Statistical</a:t>
            </a:r>
            <a:r>
              <a:rPr dirty="0" sz="1000" spc="1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Dashboards</a:t>
            </a:r>
            <a:r>
              <a:rPr dirty="0" sz="1000" spc="35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&amp;</a:t>
            </a:r>
            <a:r>
              <a:rPr dirty="0" sz="1000" spc="-3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Open </a:t>
            </a:r>
            <a:r>
              <a:rPr dirty="0" sz="1000">
                <a:latin typeface="Microsoft Sans Serif"/>
                <a:cs typeface="Microsoft Sans Serif"/>
              </a:rPr>
              <a:t>Data</a:t>
            </a:r>
            <a:r>
              <a:rPr dirty="0" sz="1000" spc="-2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Portals,</a:t>
            </a:r>
            <a:r>
              <a:rPr dirty="0" sz="1000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API-</a:t>
            </a:r>
            <a:r>
              <a:rPr dirty="0" sz="1000" spc="-35">
                <a:latin typeface="Microsoft Sans Serif"/>
                <a:cs typeface="Microsoft Sans Serif"/>
              </a:rPr>
              <a:t>Based</a:t>
            </a:r>
            <a:r>
              <a:rPr dirty="0" sz="1000" spc="-1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Data </a:t>
            </a:r>
            <a:r>
              <a:rPr dirty="0" sz="1000" spc="-10">
                <a:latin typeface="Microsoft Sans Serif"/>
                <a:cs typeface="Microsoft Sans Serif"/>
              </a:rPr>
              <a:t>Access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6907530" y="4489500"/>
            <a:ext cx="1596390" cy="45212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ct val="90100"/>
              </a:lnSpc>
              <a:spcBef>
                <a:spcPts val="215"/>
              </a:spcBef>
            </a:pPr>
            <a:r>
              <a:rPr dirty="0" sz="1000">
                <a:latin typeface="Microsoft Sans Serif"/>
                <a:cs typeface="Microsoft Sans Serif"/>
              </a:rPr>
              <a:t>Dynamic</a:t>
            </a:r>
            <a:r>
              <a:rPr dirty="0" sz="1000" spc="-70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&amp;</a:t>
            </a:r>
            <a:r>
              <a:rPr dirty="0" sz="1000" spc="-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Continuous</a:t>
            </a:r>
            <a:r>
              <a:rPr dirty="0" sz="1000" spc="-4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Data </a:t>
            </a:r>
            <a:r>
              <a:rPr dirty="0" sz="1000">
                <a:latin typeface="Microsoft Sans Serif"/>
                <a:cs typeface="Microsoft Sans Serif"/>
              </a:rPr>
              <a:t>Collection</a:t>
            </a:r>
            <a:r>
              <a:rPr dirty="0" sz="1000" spc="114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using </a:t>
            </a:r>
            <a:r>
              <a:rPr dirty="0" sz="1000">
                <a:latin typeface="Microsoft Sans Serif"/>
                <a:cs typeface="Microsoft Sans Serif"/>
              </a:rPr>
              <a:t>Administration</a:t>
            </a:r>
            <a:r>
              <a:rPr dirty="0" sz="1000" spc="13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Data</a:t>
            </a:r>
            <a:endParaRPr sz="1000">
              <a:latin typeface="Microsoft Sans Serif"/>
              <a:cs typeface="Microsoft Sans Serif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4351845" y="1663319"/>
            <a:ext cx="4329430" cy="3314700"/>
            <a:chOff x="4351845" y="1663319"/>
            <a:chExt cx="4329430" cy="3314700"/>
          </a:xfrm>
        </p:grpSpPr>
        <p:sp>
          <p:nvSpPr>
            <p:cNvPr id="32" name="object 32" descr=""/>
            <p:cNvSpPr/>
            <p:nvPr/>
          </p:nvSpPr>
          <p:spPr>
            <a:xfrm>
              <a:off x="4356608" y="2072513"/>
              <a:ext cx="4319905" cy="2385060"/>
            </a:xfrm>
            <a:custGeom>
              <a:avLst/>
              <a:gdLst/>
              <a:ahLst/>
              <a:cxnLst/>
              <a:rect l="l" t="t" r="r" b="b"/>
              <a:pathLst>
                <a:path w="4319905" h="2385060">
                  <a:moveTo>
                    <a:pt x="0" y="0"/>
                  </a:moveTo>
                  <a:lnTo>
                    <a:pt x="4319905" y="0"/>
                  </a:lnTo>
                </a:path>
                <a:path w="4319905" h="2385060">
                  <a:moveTo>
                    <a:pt x="0" y="596264"/>
                  </a:moveTo>
                  <a:lnTo>
                    <a:pt x="4319905" y="596264"/>
                  </a:lnTo>
                </a:path>
                <a:path w="4319905" h="2385060">
                  <a:moveTo>
                    <a:pt x="0" y="2384755"/>
                  </a:moveTo>
                  <a:lnTo>
                    <a:pt x="4319905" y="2384755"/>
                  </a:lnTo>
                </a:path>
                <a:path w="4319905" h="2385060">
                  <a:moveTo>
                    <a:pt x="0" y="1788540"/>
                  </a:moveTo>
                  <a:lnTo>
                    <a:pt x="4319905" y="1788540"/>
                  </a:lnTo>
                </a:path>
                <a:path w="4319905" h="2385060">
                  <a:moveTo>
                    <a:pt x="0" y="1192403"/>
                  </a:moveTo>
                  <a:lnTo>
                    <a:pt x="4319905" y="1192403"/>
                  </a:lnTo>
                </a:path>
              </a:pathLst>
            </a:custGeom>
            <a:ln w="9525">
              <a:solidFill>
                <a:srgbClr val="B3BDC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9139" y="1663319"/>
              <a:ext cx="407708" cy="419988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9139" y="2145334"/>
              <a:ext cx="407708" cy="420014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9139" y="4557928"/>
              <a:ext cx="407708" cy="420052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9139" y="3932504"/>
              <a:ext cx="407708" cy="420065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9139" y="3361994"/>
              <a:ext cx="407708" cy="420014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19139" y="2765805"/>
              <a:ext cx="407708" cy="419988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4379087" y="1696720"/>
              <a:ext cx="288290" cy="288290"/>
            </a:xfrm>
            <a:custGeom>
              <a:avLst/>
              <a:gdLst/>
              <a:ahLst/>
              <a:cxnLst/>
              <a:rect l="l" t="t" r="r" b="b"/>
              <a:pathLst>
                <a:path w="288289" h="288289">
                  <a:moveTo>
                    <a:pt x="144017" y="0"/>
                  </a:moveTo>
                  <a:lnTo>
                    <a:pt x="98511" y="7345"/>
                  </a:lnTo>
                  <a:lnTo>
                    <a:pt x="58978" y="27797"/>
                  </a:lnTo>
                  <a:lnTo>
                    <a:pt x="27797" y="58978"/>
                  </a:lnTo>
                  <a:lnTo>
                    <a:pt x="7345" y="98511"/>
                  </a:lnTo>
                  <a:lnTo>
                    <a:pt x="0" y="144017"/>
                  </a:lnTo>
                  <a:lnTo>
                    <a:pt x="7345" y="189524"/>
                  </a:lnTo>
                  <a:lnTo>
                    <a:pt x="27797" y="229057"/>
                  </a:lnTo>
                  <a:lnTo>
                    <a:pt x="58978" y="260238"/>
                  </a:lnTo>
                  <a:lnTo>
                    <a:pt x="98511" y="280690"/>
                  </a:lnTo>
                  <a:lnTo>
                    <a:pt x="144017" y="288035"/>
                  </a:lnTo>
                  <a:lnTo>
                    <a:pt x="189524" y="280690"/>
                  </a:lnTo>
                  <a:lnTo>
                    <a:pt x="229057" y="260238"/>
                  </a:lnTo>
                  <a:lnTo>
                    <a:pt x="260238" y="229057"/>
                  </a:lnTo>
                  <a:lnTo>
                    <a:pt x="280690" y="189524"/>
                  </a:lnTo>
                  <a:lnTo>
                    <a:pt x="288036" y="144017"/>
                  </a:lnTo>
                  <a:lnTo>
                    <a:pt x="280690" y="98511"/>
                  </a:lnTo>
                  <a:lnTo>
                    <a:pt x="260238" y="58978"/>
                  </a:lnTo>
                  <a:lnTo>
                    <a:pt x="229057" y="27797"/>
                  </a:lnTo>
                  <a:lnTo>
                    <a:pt x="189524" y="7345"/>
                  </a:lnTo>
                  <a:lnTo>
                    <a:pt x="144017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 descr=""/>
          <p:cNvSpPr txBox="1"/>
          <p:nvPr/>
        </p:nvSpPr>
        <p:spPr>
          <a:xfrm>
            <a:off x="4470653" y="1734057"/>
            <a:ext cx="10731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134"/>
                </a:solidFill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4379086" y="2239772"/>
            <a:ext cx="288290" cy="288290"/>
          </a:xfrm>
          <a:custGeom>
            <a:avLst/>
            <a:gdLst/>
            <a:ahLst/>
            <a:cxnLst/>
            <a:rect l="l" t="t" r="r" b="b"/>
            <a:pathLst>
              <a:path w="288289" h="288289">
                <a:moveTo>
                  <a:pt x="144017" y="0"/>
                </a:moveTo>
                <a:lnTo>
                  <a:pt x="98511" y="7332"/>
                </a:lnTo>
                <a:lnTo>
                  <a:pt x="58978" y="27753"/>
                </a:lnTo>
                <a:lnTo>
                  <a:pt x="27797" y="58896"/>
                </a:lnTo>
                <a:lnTo>
                  <a:pt x="7345" y="98397"/>
                </a:lnTo>
                <a:lnTo>
                  <a:pt x="0" y="143890"/>
                </a:lnTo>
                <a:lnTo>
                  <a:pt x="7345" y="189446"/>
                </a:lnTo>
                <a:lnTo>
                  <a:pt x="27797" y="228985"/>
                </a:lnTo>
                <a:lnTo>
                  <a:pt x="58978" y="260147"/>
                </a:lnTo>
                <a:lnTo>
                  <a:pt x="98511" y="280575"/>
                </a:lnTo>
                <a:lnTo>
                  <a:pt x="144017" y="287908"/>
                </a:lnTo>
                <a:lnTo>
                  <a:pt x="189524" y="280575"/>
                </a:lnTo>
                <a:lnTo>
                  <a:pt x="229057" y="260147"/>
                </a:lnTo>
                <a:lnTo>
                  <a:pt x="260238" y="228985"/>
                </a:lnTo>
                <a:lnTo>
                  <a:pt x="280690" y="189446"/>
                </a:lnTo>
                <a:lnTo>
                  <a:pt x="288036" y="143890"/>
                </a:lnTo>
                <a:lnTo>
                  <a:pt x="280690" y="98397"/>
                </a:lnTo>
                <a:lnTo>
                  <a:pt x="260238" y="58896"/>
                </a:lnTo>
                <a:lnTo>
                  <a:pt x="229057" y="27753"/>
                </a:lnTo>
                <a:lnTo>
                  <a:pt x="189524" y="7332"/>
                </a:lnTo>
                <a:lnTo>
                  <a:pt x="14401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4470653" y="2277236"/>
            <a:ext cx="10731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134"/>
                </a:solidFill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43" name="object 43" descr=""/>
          <p:cNvSpPr/>
          <p:nvPr/>
        </p:nvSpPr>
        <p:spPr>
          <a:xfrm>
            <a:off x="4395342" y="2808097"/>
            <a:ext cx="288290" cy="288290"/>
          </a:xfrm>
          <a:custGeom>
            <a:avLst/>
            <a:gdLst/>
            <a:ahLst/>
            <a:cxnLst/>
            <a:rect l="l" t="t" r="r" b="b"/>
            <a:pathLst>
              <a:path w="288289" h="288289">
                <a:moveTo>
                  <a:pt x="144018" y="0"/>
                </a:moveTo>
                <a:lnTo>
                  <a:pt x="98511" y="7345"/>
                </a:lnTo>
                <a:lnTo>
                  <a:pt x="58978" y="27797"/>
                </a:lnTo>
                <a:lnTo>
                  <a:pt x="27797" y="58978"/>
                </a:lnTo>
                <a:lnTo>
                  <a:pt x="7345" y="98511"/>
                </a:lnTo>
                <a:lnTo>
                  <a:pt x="0" y="144017"/>
                </a:lnTo>
                <a:lnTo>
                  <a:pt x="7345" y="189524"/>
                </a:lnTo>
                <a:lnTo>
                  <a:pt x="27797" y="229057"/>
                </a:lnTo>
                <a:lnTo>
                  <a:pt x="58978" y="260238"/>
                </a:lnTo>
                <a:lnTo>
                  <a:pt x="98511" y="280690"/>
                </a:lnTo>
                <a:lnTo>
                  <a:pt x="144018" y="288035"/>
                </a:lnTo>
                <a:lnTo>
                  <a:pt x="189524" y="280690"/>
                </a:lnTo>
                <a:lnTo>
                  <a:pt x="229057" y="260238"/>
                </a:lnTo>
                <a:lnTo>
                  <a:pt x="260238" y="229057"/>
                </a:lnTo>
                <a:lnTo>
                  <a:pt x="280690" y="189524"/>
                </a:lnTo>
                <a:lnTo>
                  <a:pt x="288036" y="144017"/>
                </a:lnTo>
                <a:lnTo>
                  <a:pt x="280690" y="98511"/>
                </a:lnTo>
                <a:lnTo>
                  <a:pt x="260238" y="58978"/>
                </a:lnTo>
                <a:lnTo>
                  <a:pt x="229057" y="27797"/>
                </a:lnTo>
                <a:lnTo>
                  <a:pt x="189524" y="7345"/>
                </a:lnTo>
                <a:lnTo>
                  <a:pt x="144018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 txBox="1"/>
          <p:nvPr/>
        </p:nvSpPr>
        <p:spPr>
          <a:xfrm>
            <a:off x="4486783" y="2845689"/>
            <a:ext cx="10731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134"/>
                </a:solidFill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</p:txBody>
      </p:sp>
      <p:sp>
        <p:nvSpPr>
          <p:cNvPr id="45" name="object 45" descr=""/>
          <p:cNvSpPr/>
          <p:nvPr/>
        </p:nvSpPr>
        <p:spPr>
          <a:xfrm>
            <a:off x="4379086" y="3440429"/>
            <a:ext cx="288290" cy="288290"/>
          </a:xfrm>
          <a:custGeom>
            <a:avLst/>
            <a:gdLst/>
            <a:ahLst/>
            <a:cxnLst/>
            <a:rect l="l" t="t" r="r" b="b"/>
            <a:pathLst>
              <a:path w="288289" h="288289">
                <a:moveTo>
                  <a:pt x="144017" y="0"/>
                </a:moveTo>
                <a:lnTo>
                  <a:pt x="98511" y="7333"/>
                </a:lnTo>
                <a:lnTo>
                  <a:pt x="58978" y="27761"/>
                </a:lnTo>
                <a:lnTo>
                  <a:pt x="27797" y="58923"/>
                </a:lnTo>
                <a:lnTo>
                  <a:pt x="7345" y="98462"/>
                </a:lnTo>
                <a:lnTo>
                  <a:pt x="0" y="144018"/>
                </a:lnTo>
                <a:lnTo>
                  <a:pt x="7345" y="189511"/>
                </a:lnTo>
                <a:lnTo>
                  <a:pt x="27797" y="229012"/>
                </a:lnTo>
                <a:lnTo>
                  <a:pt x="58978" y="260155"/>
                </a:lnTo>
                <a:lnTo>
                  <a:pt x="98511" y="280576"/>
                </a:lnTo>
                <a:lnTo>
                  <a:pt x="144017" y="287909"/>
                </a:lnTo>
                <a:lnTo>
                  <a:pt x="189524" y="280576"/>
                </a:lnTo>
                <a:lnTo>
                  <a:pt x="229057" y="260155"/>
                </a:lnTo>
                <a:lnTo>
                  <a:pt x="260238" y="229012"/>
                </a:lnTo>
                <a:lnTo>
                  <a:pt x="280690" y="189511"/>
                </a:lnTo>
                <a:lnTo>
                  <a:pt x="288036" y="144018"/>
                </a:lnTo>
                <a:lnTo>
                  <a:pt x="280690" y="98462"/>
                </a:lnTo>
                <a:lnTo>
                  <a:pt x="260238" y="58923"/>
                </a:lnTo>
                <a:lnTo>
                  <a:pt x="229057" y="27761"/>
                </a:lnTo>
                <a:lnTo>
                  <a:pt x="189524" y="7333"/>
                </a:lnTo>
                <a:lnTo>
                  <a:pt x="14401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 txBox="1"/>
          <p:nvPr/>
        </p:nvSpPr>
        <p:spPr>
          <a:xfrm>
            <a:off x="4470653" y="3478148"/>
            <a:ext cx="10731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134"/>
                </a:solidFill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47" name="object 47" descr=""/>
          <p:cNvSpPr/>
          <p:nvPr/>
        </p:nvSpPr>
        <p:spPr>
          <a:xfrm>
            <a:off x="4379086" y="4021594"/>
            <a:ext cx="288290" cy="288290"/>
          </a:xfrm>
          <a:custGeom>
            <a:avLst/>
            <a:gdLst/>
            <a:ahLst/>
            <a:cxnLst/>
            <a:rect l="l" t="t" r="r" b="b"/>
            <a:pathLst>
              <a:path w="288289" h="288289">
                <a:moveTo>
                  <a:pt x="144017" y="0"/>
                </a:moveTo>
                <a:lnTo>
                  <a:pt x="98511" y="7341"/>
                </a:lnTo>
                <a:lnTo>
                  <a:pt x="58978" y="27785"/>
                </a:lnTo>
                <a:lnTo>
                  <a:pt x="27797" y="58959"/>
                </a:lnTo>
                <a:lnTo>
                  <a:pt x="7345" y="98490"/>
                </a:lnTo>
                <a:lnTo>
                  <a:pt x="0" y="144005"/>
                </a:lnTo>
                <a:lnTo>
                  <a:pt x="7345" y="189520"/>
                </a:lnTo>
                <a:lnTo>
                  <a:pt x="27797" y="229051"/>
                </a:lnTo>
                <a:lnTo>
                  <a:pt x="58978" y="260224"/>
                </a:lnTo>
                <a:lnTo>
                  <a:pt x="98511" y="280668"/>
                </a:lnTo>
                <a:lnTo>
                  <a:pt x="144017" y="288010"/>
                </a:lnTo>
                <a:lnTo>
                  <a:pt x="189524" y="280668"/>
                </a:lnTo>
                <a:lnTo>
                  <a:pt x="229057" y="260224"/>
                </a:lnTo>
                <a:lnTo>
                  <a:pt x="260238" y="229051"/>
                </a:lnTo>
                <a:lnTo>
                  <a:pt x="280690" y="189520"/>
                </a:lnTo>
                <a:lnTo>
                  <a:pt x="288036" y="144005"/>
                </a:lnTo>
                <a:lnTo>
                  <a:pt x="280690" y="98490"/>
                </a:lnTo>
                <a:lnTo>
                  <a:pt x="260238" y="58959"/>
                </a:lnTo>
                <a:lnTo>
                  <a:pt x="229057" y="27785"/>
                </a:lnTo>
                <a:lnTo>
                  <a:pt x="189524" y="7341"/>
                </a:lnTo>
                <a:lnTo>
                  <a:pt x="14401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 descr=""/>
          <p:cNvSpPr txBox="1"/>
          <p:nvPr/>
        </p:nvSpPr>
        <p:spPr>
          <a:xfrm>
            <a:off x="4470653" y="4059732"/>
            <a:ext cx="10731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134"/>
                </a:solidFill>
                <a:latin typeface="Arial"/>
                <a:cs typeface="Arial"/>
              </a:rPr>
              <a:t>5</a:t>
            </a:r>
            <a:endParaRPr sz="1200">
              <a:latin typeface="Arial"/>
              <a:cs typeface="Arial"/>
            </a:endParaRPr>
          </a:p>
        </p:txBody>
      </p:sp>
      <p:sp>
        <p:nvSpPr>
          <p:cNvPr id="49" name="object 49" descr=""/>
          <p:cNvSpPr/>
          <p:nvPr/>
        </p:nvSpPr>
        <p:spPr>
          <a:xfrm>
            <a:off x="4395342" y="4602810"/>
            <a:ext cx="288290" cy="288290"/>
          </a:xfrm>
          <a:custGeom>
            <a:avLst/>
            <a:gdLst/>
            <a:ahLst/>
            <a:cxnLst/>
            <a:rect l="l" t="t" r="r" b="b"/>
            <a:pathLst>
              <a:path w="288289" h="288289">
                <a:moveTo>
                  <a:pt x="144018" y="0"/>
                </a:moveTo>
                <a:lnTo>
                  <a:pt x="98511" y="7341"/>
                </a:lnTo>
                <a:lnTo>
                  <a:pt x="58978" y="27785"/>
                </a:lnTo>
                <a:lnTo>
                  <a:pt x="27797" y="58959"/>
                </a:lnTo>
                <a:lnTo>
                  <a:pt x="7345" y="98490"/>
                </a:lnTo>
                <a:lnTo>
                  <a:pt x="0" y="144005"/>
                </a:lnTo>
                <a:lnTo>
                  <a:pt x="7345" y="189519"/>
                </a:lnTo>
                <a:lnTo>
                  <a:pt x="27797" y="229046"/>
                </a:lnTo>
                <a:lnTo>
                  <a:pt x="58978" y="260216"/>
                </a:lnTo>
                <a:lnTo>
                  <a:pt x="98511" y="280657"/>
                </a:lnTo>
                <a:lnTo>
                  <a:pt x="144018" y="287997"/>
                </a:lnTo>
                <a:lnTo>
                  <a:pt x="189524" y="280657"/>
                </a:lnTo>
                <a:lnTo>
                  <a:pt x="229057" y="260216"/>
                </a:lnTo>
                <a:lnTo>
                  <a:pt x="260238" y="229046"/>
                </a:lnTo>
                <a:lnTo>
                  <a:pt x="280690" y="189519"/>
                </a:lnTo>
                <a:lnTo>
                  <a:pt x="288036" y="144005"/>
                </a:lnTo>
                <a:lnTo>
                  <a:pt x="280690" y="98490"/>
                </a:lnTo>
                <a:lnTo>
                  <a:pt x="260238" y="58959"/>
                </a:lnTo>
                <a:lnTo>
                  <a:pt x="229057" y="27785"/>
                </a:lnTo>
                <a:lnTo>
                  <a:pt x="189524" y="7341"/>
                </a:lnTo>
                <a:lnTo>
                  <a:pt x="144018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 descr=""/>
          <p:cNvSpPr txBox="1"/>
          <p:nvPr/>
        </p:nvSpPr>
        <p:spPr>
          <a:xfrm>
            <a:off x="4486783" y="4640986"/>
            <a:ext cx="10731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172134"/>
                </a:solidFill>
                <a:latin typeface="Arial"/>
                <a:cs typeface="Arial"/>
              </a:rPr>
              <a:t>6</a:t>
            </a:r>
            <a:endParaRPr sz="12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5</a:t>
            </a:fld>
          </a:p>
        </p:txBody>
      </p:sp>
      <p:sp>
        <p:nvSpPr>
          <p:cNvPr id="51" name="object 51" descr=""/>
          <p:cNvSpPr txBox="1"/>
          <p:nvPr/>
        </p:nvSpPr>
        <p:spPr>
          <a:xfrm>
            <a:off x="4804409" y="1425321"/>
            <a:ext cx="1412240" cy="52133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77825">
              <a:lnSpc>
                <a:spcPct val="100000"/>
              </a:lnSpc>
              <a:spcBef>
                <a:spcPts val="95"/>
              </a:spcBef>
            </a:pPr>
            <a:r>
              <a:rPr dirty="0" sz="1600" spc="-25" b="1" i="1">
                <a:latin typeface="Arial"/>
                <a:cs typeface="Arial"/>
              </a:rPr>
              <a:t>Now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dirty="0" sz="1000">
                <a:latin typeface="Microsoft Sans Serif"/>
                <a:cs typeface="Microsoft Sans Serif"/>
              </a:rPr>
              <a:t>Full</a:t>
            </a:r>
            <a:r>
              <a:rPr dirty="0" sz="1000" spc="-3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Enumeration</a:t>
            </a:r>
            <a:r>
              <a:rPr dirty="0" sz="1000" spc="25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Census</a:t>
            </a:r>
            <a:endParaRPr sz="1000">
              <a:latin typeface="Microsoft Sans Serif"/>
              <a:cs typeface="Microsoft Sans Serif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6910831" y="1277359"/>
            <a:ext cx="1422400" cy="650240"/>
          </a:xfrm>
          <a:prstGeom prst="rect">
            <a:avLst/>
          </a:prstGeom>
        </p:spPr>
        <p:txBody>
          <a:bodyPr wrap="square" lIns="0" tIns="153670" rIns="0" bIns="0" rtlCol="0" vert="horz">
            <a:spAutoFit/>
          </a:bodyPr>
          <a:lstStyle/>
          <a:p>
            <a:pPr marL="430530">
              <a:lnSpc>
                <a:spcPct val="100000"/>
              </a:lnSpc>
              <a:spcBef>
                <a:spcPts val="1210"/>
              </a:spcBef>
            </a:pPr>
            <a:r>
              <a:rPr dirty="0" sz="1600" spc="-20" b="1" i="1">
                <a:latin typeface="Arial"/>
                <a:cs typeface="Arial"/>
              </a:rPr>
              <a:t>Future…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dirty="0" sz="1000" spc="-20">
                <a:latin typeface="Microsoft Sans Serif"/>
                <a:cs typeface="Microsoft Sans Serif"/>
              </a:rPr>
              <a:t>Registered-</a:t>
            </a:r>
            <a:r>
              <a:rPr dirty="0" sz="1000" spc="-35">
                <a:latin typeface="Microsoft Sans Serif"/>
                <a:cs typeface="Microsoft Sans Serif"/>
              </a:rPr>
              <a:t>Based</a:t>
            </a:r>
            <a:r>
              <a:rPr dirty="0" sz="1000" spc="25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Census</a:t>
            </a:r>
            <a:endParaRPr sz="10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097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09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0" y="327482"/>
            <a:ext cx="9144000" cy="800100"/>
          </a:xfrm>
          <a:custGeom>
            <a:avLst/>
            <a:gdLst/>
            <a:ahLst/>
            <a:cxnLst/>
            <a:rect l="l" t="t" r="r" b="b"/>
            <a:pathLst>
              <a:path w="9144000" h="800100">
                <a:moveTo>
                  <a:pt x="0" y="0"/>
                </a:moveTo>
                <a:lnTo>
                  <a:pt x="0" y="799515"/>
                </a:lnTo>
                <a:lnTo>
                  <a:pt x="9144000" y="799515"/>
                </a:lnTo>
                <a:lnTo>
                  <a:pt x="9144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E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804786" y="1653667"/>
            <a:ext cx="2339340" cy="2238375"/>
          </a:xfrm>
          <a:custGeom>
            <a:avLst/>
            <a:gdLst/>
            <a:ahLst/>
            <a:cxnLst/>
            <a:rect l="l" t="t" r="r" b="b"/>
            <a:pathLst>
              <a:path w="2339340" h="2238375">
                <a:moveTo>
                  <a:pt x="2339213" y="0"/>
                </a:moveTo>
                <a:lnTo>
                  <a:pt x="229870" y="0"/>
                </a:lnTo>
                <a:lnTo>
                  <a:pt x="183566" y="4667"/>
                </a:lnTo>
                <a:lnTo>
                  <a:pt x="140428" y="18055"/>
                </a:lnTo>
                <a:lnTo>
                  <a:pt x="101382" y="39239"/>
                </a:lnTo>
                <a:lnTo>
                  <a:pt x="67357" y="67294"/>
                </a:lnTo>
                <a:lnTo>
                  <a:pt x="39279" y="101296"/>
                </a:lnTo>
                <a:lnTo>
                  <a:pt x="18075" y="140321"/>
                </a:lnTo>
                <a:lnTo>
                  <a:pt x="4673" y="183444"/>
                </a:lnTo>
                <a:lnTo>
                  <a:pt x="0" y="229743"/>
                </a:lnTo>
                <a:lnTo>
                  <a:pt x="0" y="2008505"/>
                </a:lnTo>
                <a:lnTo>
                  <a:pt x="4673" y="2054805"/>
                </a:lnTo>
                <a:lnTo>
                  <a:pt x="18075" y="2097934"/>
                </a:lnTo>
                <a:lnTo>
                  <a:pt x="39279" y="2136967"/>
                </a:lnTo>
                <a:lnTo>
                  <a:pt x="67357" y="2170979"/>
                </a:lnTo>
                <a:lnTo>
                  <a:pt x="101382" y="2199043"/>
                </a:lnTo>
                <a:lnTo>
                  <a:pt x="140428" y="2220235"/>
                </a:lnTo>
                <a:lnTo>
                  <a:pt x="183566" y="2233628"/>
                </a:lnTo>
                <a:lnTo>
                  <a:pt x="229870" y="2238298"/>
                </a:lnTo>
                <a:lnTo>
                  <a:pt x="2339213" y="2238298"/>
                </a:lnTo>
                <a:lnTo>
                  <a:pt x="2339213" y="0"/>
                </a:lnTo>
                <a:close/>
              </a:path>
            </a:pathLst>
          </a:custGeom>
          <a:solidFill>
            <a:srgbClr val="3A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0" y="2549651"/>
            <a:ext cx="1920239" cy="2016125"/>
          </a:xfrm>
          <a:custGeom>
            <a:avLst/>
            <a:gdLst/>
            <a:ahLst/>
            <a:cxnLst/>
            <a:rect l="l" t="t" r="r" b="b"/>
            <a:pathLst>
              <a:path w="1920239" h="2016125">
                <a:moveTo>
                  <a:pt x="1723136" y="0"/>
                </a:moveTo>
                <a:lnTo>
                  <a:pt x="0" y="0"/>
                </a:lnTo>
                <a:lnTo>
                  <a:pt x="0" y="2015947"/>
                </a:lnTo>
                <a:lnTo>
                  <a:pt x="1723136" y="2015947"/>
                </a:lnTo>
                <a:lnTo>
                  <a:pt x="1768324" y="2010740"/>
                </a:lnTo>
                <a:lnTo>
                  <a:pt x="1809809" y="1995909"/>
                </a:lnTo>
                <a:lnTo>
                  <a:pt x="1846407" y="1972637"/>
                </a:lnTo>
                <a:lnTo>
                  <a:pt x="1876933" y="1942109"/>
                </a:lnTo>
                <a:lnTo>
                  <a:pt x="1900203" y="1905507"/>
                </a:lnTo>
                <a:lnTo>
                  <a:pt x="1915033" y="1864015"/>
                </a:lnTo>
                <a:lnTo>
                  <a:pt x="1920240" y="1818817"/>
                </a:lnTo>
                <a:lnTo>
                  <a:pt x="1920240" y="197104"/>
                </a:lnTo>
                <a:lnTo>
                  <a:pt x="1915033" y="151915"/>
                </a:lnTo>
                <a:lnTo>
                  <a:pt x="1900203" y="110430"/>
                </a:lnTo>
                <a:lnTo>
                  <a:pt x="1876933" y="73833"/>
                </a:lnTo>
                <a:lnTo>
                  <a:pt x="1846407" y="43307"/>
                </a:lnTo>
                <a:lnTo>
                  <a:pt x="1809809" y="20037"/>
                </a:lnTo>
                <a:lnTo>
                  <a:pt x="1768324" y="5206"/>
                </a:lnTo>
                <a:lnTo>
                  <a:pt x="1723136" y="0"/>
                </a:lnTo>
                <a:close/>
              </a:path>
            </a:pathLst>
          </a:custGeom>
          <a:solidFill>
            <a:srgbClr val="3A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90855" y="450341"/>
            <a:ext cx="8322945" cy="6076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25"/>
              <a:t>STATISTICAL</a:t>
            </a:r>
            <a:r>
              <a:rPr dirty="0" sz="2000" spc="-100"/>
              <a:t> </a:t>
            </a:r>
            <a:r>
              <a:rPr dirty="0" sz="2000" spc="-70"/>
              <a:t>BUSINESS</a:t>
            </a:r>
            <a:r>
              <a:rPr dirty="0" sz="2000" spc="-80"/>
              <a:t> </a:t>
            </a:r>
            <a:r>
              <a:rPr dirty="0" sz="2000" spc="-45"/>
              <a:t>FRAMEWORK</a:t>
            </a:r>
            <a:r>
              <a:rPr dirty="0" sz="2000" spc="-100"/>
              <a:t> </a:t>
            </a:r>
            <a:r>
              <a:rPr dirty="0" sz="2000"/>
              <a:t>AND</a:t>
            </a:r>
            <a:r>
              <a:rPr dirty="0" sz="2000" spc="-100"/>
              <a:t> </a:t>
            </a:r>
            <a:r>
              <a:rPr dirty="0" sz="2000" spc="-40"/>
              <a:t>ARCHITECTURE</a:t>
            </a:r>
            <a:r>
              <a:rPr dirty="0" sz="2000" spc="-95"/>
              <a:t> </a:t>
            </a:r>
            <a:r>
              <a:rPr dirty="0" sz="2000" spc="-10">
                <a:solidFill>
                  <a:srgbClr val="6885BC"/>
                </a:solidFill>
              </a:rPr>
              <a:t>(SBFA):</a:t>
            </a:r>
            <a:endParaRPr sz="2000"/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800" spc="-20"/>
              <a:t>A</a:t>
            </a:r>
            <a:r>
              <a:rPr dirty="0" sz="1800" spc="-60"/>
              <a:t> </a:t>
            </a:r>
            <a:r>
              <a:rPr dirty="0" sz="1800" spc="-10"/>
              <a:t>Strategic</a:t>
            </a:r>
            <a:r>
              <a:rPr dirty="0" sz="1800" spc="-65"/>
              <a:t> </a:t>
            </a:r>
            <a:r>
              <a:rPr dirty="0" sz="1800" spc="-35"/>
              <a:t>Blueprint</a:t>
            </a:r>
            <a:r>
              <a:rPr dirty="0" sz="1800" spc="-70"/>
              <a:t> </a:t>
            </a:r>
            <a:r>
              <a:rPr dirty="0" sz="1800">
                <a:solidFill>
                  <a:srgbClr val="6885BC"/>
                </a:solidFill>
              </a:rPr>
              <a:t>for</a:t>
            </a:r>
            <a:r>
              <a:rPr dirty="0" sz="1800" spc="-75">
                <a:solidFill>
                  <a:srgbClr val="6885BC"/>
                </a:solidFill>
              </a:rPr>
              <a:t> </a:t>
            </a:r>
            <a:r>
              <a:rPr dirty="0" sz="1800" spc="-30">
                <a:solidFill>
                  <a:srgbClr val="6885BC"/>
                </a:solidFill>
              </a:rPr>
              <a:t>Modernizing</a:t>
            </a:r>
            <a:r>
              <a:rPr dirty="0" sz="1800" spc="-70">
                <a:solidFill>
                  <a:srgbClr val="6885BC"/>
                </a:solidFill>
              </a:rPr>
              <a:t> </a:t>
            </a:r>
            <a:r>
              <a:rPr dirty="0" sz="1800" spc="-80"/>
              <a:t>BPS’s</a:t>
            </a:r>
            <a:r>
              <a:rPr dirty="0" sz="1800" spc="-35"/>
              <a:t> </a:t>
            </a:r>
            <a:r>
              <a:rPr dirty="0" sz="1800" spc="-30"/>
              <a:t>Statistical</a:t>
            </a:r>
            <a:r>
              <a:rPr dirty="0" sz="1800" spc="-55"/>
              <a:t> </a:t>
            </a:r>
            <a:r>
              <a:rPr dirty="0" sz="1800" spc="-25"/>
              <a:t>Production</a:t>
            </a:r>
            <a:r>
              <a:rPr dirty="0" sz="1800" spc="-65"/>
              <a:t> </a:t>
            </a:r>
            <a:r>
              <a:rPr dirty="0" sz="1800" spc="-10"/>
              <a:t>Processes</a:t>
            </a:r>
            <a:endParaRPr sz="1800"/>
          </a:p>
        </p:txBody>
      </p:sp>
      <p:sp>
        <p:nvSpPr>
          <p:cNvPr id="7" name="object 7" descr=""/>
          <p:cNvSpPr/>
          <p:nvPr/>
        </p:nvSpPr>
        <p:spPr>
          <a:xfrm>
            <a:off x="241808" y="2723133"/>
            <a:ext cx="744220" cy="186055"/>
          </a:xfrm>
          <a:custGeom>
            <a:avLst/>
            <a:gdLst/>
            <a:ahLst/>
            <a:cxnLst/>
            <a:rect l="l" t="t" r="r" b="b"/>
            <a:pathLst>
              <a:path w="744219" h="186055">
                <a:moveTo>
                  <a:pt x="743711" y="0"/>
                </a:moveTo>
                <a:lnTo>
                  <a:pt x="0" y="0"/>
                </a:lnTo>
                <a:lnTo>
                  <a:pt x="0" y="185927"/>
                </a:lnTo>
                <a:lnTo>
                  <a:pt x="743711" y="185927"/>
                </a:lnTo>
                <a:lnTo>
                  <a:pt x="743711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229006" y="2702179"/>
            <a:ext cx="138049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172134"/>
                </a:solidFill>
                <a:latin typeface="Trebuchet MS"/>
                <a:cs typeface="Trebuchet MS"/>
              </a:rPr>
              <a:t>Since</a:t>
            </a:r>
            <a:r>
              <a:rPr dirty="0" sz="1200" spc="-3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200" spc="-85" b="1">
                <a:solidFill>
                  <a:srgbClr val="172134"/>
                </a:solidFill>
                <a:latin typeface="Trebuchet MS"/>
                <a:cs typeface="Trebuchet MS"/>
              </a:rPr>
              <a:t>2016</a:t>
            </a:r>
            <a:r>
              <a:rPr dirty="0" sz="1200" spc="-85">
                <a:solidFill>
                  <a:srgbClr val="FFFFFF"/>
                </a:solidFill>
                <a:latin typeface="Trebuchet MS"/>
                <a:cs typeface="Trebuchet MS"/>
              </a:rPr>
              <a:t>,</a:t>
            </a:r>
            <a:r>
              <a:rPr dirty="0" sz="12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>
                <a:solidFill>
                  <a:srgbClr val="FFFFFF"/>
                </a:solidFill>
                <a:latin typeface="Trebuchet MS"/>
                <a:cs typeface="Trebuchet MS"/>
              </a:rPr>
              <a:t>BPS</a:t>
            </a:r>
            <a:r>
              <a:rPr dirty="0" sz="12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has </a:t>
            </a:r>
            <a:r>
              <a:rPr dirty="0" sz="1200" spc="-10">
                <a:solidFill>
                  <a:srgbClr val="FFFFFF"/>
                </a:solidFill>
                <a:latin typeface="Trebuchet MS"/>
                <a:cs typeface="Trebuchet MS"/>
              </a:rPr>
              <a:t>been</a:t>
            </a:r>
            <a:r>
              <a:rPr dirty="0" sz="12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30">
                <a:solidFill>
                  <a:srgbClr val="FFFFFF"/>
                </a:solidFill>
                <a:latin typeface="Trebuchet MS"/>
                <a:cs typeface="Trebuchet MS"/>
              </a:rPr>
              <a:t>committed</a:t>
            </a:r>
            <a:r>
              <a:rPr dirty="0" sz="12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29006" y="3067939"/>
            <a:ext cx="1424940" cy="1306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30">
                <a:solidFill>
                  <a:srgbClr val="FFFFFF"/>
                </a:solidFill>
                <a:latin typeface="Trebuchet MS"/>
                <a:cs typeface="Trebuchet MS"/>
              </a:rPr>
              <a:t>modernizing</a:t>
            </a:r>
            <a:r>
              <a:rPr dirty="0" sz="1200" spc="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its statistical</a:t>
            </a:r>
            <a:r>
              <a:rPr dirty="0" sz="12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rebuchet MS"/>
                <a:cs typeface="Trebuchet MS"/>
              </a:rPr>
              <a:t>business </a:t>
            </a:r>
            <a:r>
              <a:rPr dirty="0" sz="1200">
                <a:solidFill>
                  <a:srgbClr val="FFFFFF"/>
                </a:solidFill>
                <a:latin typeface="Trebuchet MS"/>
                <a:cs typeface="Trebuchet MS"/>
              </a:rPr>
              <a:t>processes,</a:t>
            </a:r>
            <a:r>
              <a:rPr dirty="0" sz="1200" spc="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rebuchet MS"/>
                <a:cs typeface="Trebuchet MS"/>
              </a:rPr>
              <a:t>as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outlined</a:t>
            </a:r>
            <a:r>
              <a:rPr dirty="0" sz="1200" spc="-6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30">
                <a:solidFill>
                  <a:srgbClr val="FFFFFF"/>
                </a:solidFill>
                <a:latin typeface="Trebuchet MS"/>
                <a:cs typeface="Trebuchet MS"/>
              </a:rPr>
              <a:t>in</a:t>
            </a:r>
            <a:r>
              <a:rPr dirty="0" sz="12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the </a:t>
            </a:r>
            <a:r>
              <a:rPr dirty="0" sz="1200" b="1">
                <a:solidFill>
                  <a:srgbClr val="FFFF99"/>
                </a:solidFill>
                <a:latin typeface="Trebuchet MS"/>
                <a:cs typeface="Trebuchet MS"/>
              </a:rPr>
              <a:t>Statistical</a:t>
            </a:r>
            <a:r>
              <a:rPr dirty="0" sz="1200" spc="-85" b="1">
                <a:solidFill>
                  <a:srgbClr val="FFFF99"/>
                </a:solidFill>
                <a:latin typeface="Trebuchet MS"/>
                <a:cs typeface="Trebuchet MS"/>
              </a:rPr>
              <a:t> </a:t>
            </a:r>
            <a:r>
              <a:rPr dirty="0" sz="1200" spc="-10" b="1">
                <a:solidFill>
                  <a:srgbClr val="FFFF99"/>
                </a:solidFill>
                <a:latin typeface="Trebuchet MS"/>
                <a:cs typeface="Trebuchet MS"/>
              </a:rPr>
              <a:t>Business </a:t>
            </a:r>
            <a:r>
              <a:rPr dirty="0" sz="1200" spc="-35" b="1">
                <a:solidFill>
                  <a:srgbClr val="FFFF99"/>
                </a:solidFill>
                <a:latin typeface="Trebuchet MS"/>
                <a:cs typeface="Trebuchet MS"/>
              </a:rPr>
              <a:t>Framework</a:t>
            </a:r>
            <a:r>
              <a:rPr dirty="0" sz="1200" spc="-55" b="1">
                <a:solidFill>
                  <a:srgbClr val="FFFF99"/>
                </a:solidFill>
                <a:latin typeface="Trebuchet MS"/>
                <a:cs typeface="Trebuchet MS"/>
              </a:rPr>
              <a:t> </a:t>
            </a:r>
            <a:r>
              <a:rPr dirty="0" sz="1200" spc="-25" b="1">
                <a:solidFill>
                  <a:srgbClr val="FFFF99"/>
                </a:solidFill>
                <a:latin typeface="Trebuchet MS"/>
                <a:cs typeface="Trebuchet MS"/>
              </a:rPr>
              <a:t>and </a:t>
            </a:r>
            <a:r>
              <a:rPr dirty="0" sz="1200" spc="-35" b="1">
                <a:solidFill>
                  <a:srgbClr val="FFFF99"/>
                </a:solidFill>
                <a:latin typeface="Trebuchet MS"/>
                <a:cs typeface="Trebuchet MS"/>
              </a:rPr>
              <a:t>Architecture</a:t>
            </a:r>
            <a:r>
              <a:rPr dirty="0" sz="1200" spc="-25" b="1">
                <a:solidFill>
                  <a:srgbClr val="FFFF99"/>
                </a:solidFill>
                <a:latin typeface="Trebuchet MS"/>
                <a:cs typeface="Trebuchet MS"/>
              </a:rPr>
              <a:t> </a:t>
            </a:r>
            <a:r>
              <a:rPr dirty="0" sz="1200" spc="-30" b="1">
                <a:solidFill>
                  <a:srgbClr val="FFFF99"/>
                </a:solidFill>
                <a:latin typeface="Trebuchet MS"/>
                <a:cs typeface="Trebuchet MS"/>
              </a:rPr>
              <a:t>(SBFA)</a:t>
            </a:r>
            <a:r>
              <a:rPr dirty="0" sz="1200" spc="-30" b="1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200">
              <a:latin typeface="Trebuchet MS"/>
              <a:cs typeface="Trebuchet MS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05955" y="2418588"/>
            <a:ext cx="102107" cy="106680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05955" y="2993135"/>
            <a:ext cx="102107" cy="106680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05955" y="3383279"/>
            <a:ext cx="102107" cy="106680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6994397" y="1786254"/>
            <a:ext cx="1960880" cy="19310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From</a:t>
            </a:r>
            <a:r>
              <a:rPr dirty="0" sz="1200" spc="-3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75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200" spc="-1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55">
                <a:solidFill>
                  <a:srgbClr val="FFFFFF"/>
                </a:solidFill>
                <a:latin typeface="Trebuchet MS"/>
                <a:cs typeface="Trebuchet MS"/>
              </a:rPr>
              <a:t>eight</a:t>
            </a:r>
            <a:r>
              <a:rPr dirty="0" sz="120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65">
                <a:solidFill>
                  <a:srgbClr val="FFFFFF"/>
                </a:solidFill>
                <a:latin typeface="Trebuchet MS"/>
                <a:cs typeface="Trebuchet MS"/>
              </a:rPr>
              <a:t>key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rebuchet MS"/>
                <a:cs typeface="Trebuchet MS"/>
              </a:rPr>
              <a:t>principles, </a:t>
            </a:r>
            <a:r>
              <a:rPr dirty="0" sz="1200" spc="-70" b="1">
                <a:solidFill>
                  <a:srgbClr val="FFFF99"/>
                </a:solidFill>
                <a:latin typeface="Trebuchet MS"/>
                <a:cs typeface="Trebuchet MS"/>
              </a:rPr>
              <a:t>the</a:t>
            </a:r>
            <a:r>
              <a:rPr dirty="0" sz="1200" spc="-25" b="1">
                <a:solidFill>
                  <a:srgbClr val="FFFF99"/>
                </a:solidFill>
                <a:latin typeface="Trebuchet MS"/>
                <a:cs typeface="Trebuchet MS"/>
              </a:rPr>
              <a:t> </a:t>
            </a:r>
            <a:r>
              <a:rPr dirty="0" sz="1200" spc="-20" b="1">
                <a:solidFill>
                  <a:srgbClr val="FFFF99"/>
                </a:solidFill>
                <a:latin typeface="Trebuchet MS"/>
                <a:cs typeface="Trebuchet MS"/>
              </a:rPr>
              <a:t>main</a:t>
            </a:r>
            <a:r>
              <a:rPr dirty="0" sz="1200" spc="-35" b="1">
                <a:solidFill>
                  <a:srgbClr val="FFFF99"/>
                </a:solidFill>
                <a:latin typeface="Trebuchet MS"/>
                <a:cs typeface="Trebuchet MS"/>
              </a:rPr>
              <a:t> </a:t>
            </a:r>
            <a:r>
              <a:rPr dirty="0" sz="1200" b="1">
                <a:solidFill>
                  <a:srgbClr val="FFFF99"/>
                </a:solidFill>
                <a:latin typeface="Trebuchet MS"/>
                <a:cs typeface="Trebuchet MS"/>
              </a:rPr>
              <a:t>challenges</a:t>
            </a:r>
            <a:r>
              <a:rPr dirty="0" sz="1200" spc="-50" b="1">
                <a:solidFill>
                  <a:srgbClr val="FFFF99"/>
                </a:solidFill>
                <a:latin typeface="Trebuchet MS"/>
                <a:cs typeface="Trebuchet MS"/>
              </a:rPr>
              <a:t> </a:t>
            </a:r>
            <a:r>
              <a:rPr dirty="0" sz="1200" spc="-70" b="1">
                <a:solidFill>
                  <a:srgbClr val="FFFF99"/>
                </a:solidFill>
                <a:latin typeface="Trebuchet MS"/>
                <a:cs typeface="Trebuchet MS"/>
              </a:rPr>
              <a:t>for</a:t>
            </a:r>
            <a:r>
              <a:rPr dirty="0" sz="1200" spc="-20" b="1">
                <a:solidFill>
                  <a:srgbClr val="FFFF99"/>
                </a:solidFill>
                <a:latin typeface="Trebuchet MS"/>
                <a:cs typeface="Trebuchet MS"/>
              </a:rPr>
              <a:t> </a:t>
            </a:r>
            <a:r>
              <a:rPr dirty="0" sz="1200" spc="25" b="1">
                <a:solidFill>
                  <a:srgbClr val="FFFF99"/>
                </a:solidFill>
                <a:latin typeface="Trebuchet MS"/>
                <a:cs typeface="Trebuchet MS"/>
              </a:rPr>
              <a:t>BPS </a:t>
            </a:r>
            <a:r>
              <a:rPr dirty="0" sz="1200" spc="-20">
                <a:solidFill>
                  <a:srgbClr val="FFFFFF"/>
                </a:solidFill>
                <a:latin typeface="Trebuchet MS"/>
                <a:cs typeface="Trebuchet MS"/>
              </a:rPr>
              <a:t>are:</a:t>
            </a:r>
            <a:endParaRPr sz="1200">
              <a:latin typeface="Trebuchet MS"/>
              <a:cs typeface="Trebuchet MS"/>
            </a:endParaRPr>
          </a:p>
          <a:p>
            <a:pPr marL="184785" marR="192405">
              <a:lnSpc>
                <a:spcPct val="104700"/>
              </a:lnSpc>
              <a:spcBef>
                <a:spcPts val="135"/>
              </a:spcBef>
            </a:pP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Meeting</a:t>
            </a:r>
            <a:r>
              <a:rPr dirty="0" sz="1200" spc="-5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45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200" spc="-6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>
                <a:solidFill>
                  <a:srgbClr val="FFFFFF"/>
                </a:solidFill>
                <a:latin typeface="Trebuchet MS"/>
                <a:cs typeface="Trebuchet MS"/>
              </a:rPr>
              <a:t>needs</a:t>
            </a:r>
            <a:r>
              <a:rPr dirty="0" sz="1200" spc="-5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dirty="0" sz="1200" spc="-20">
                <a:solidFill>
                  <a:srgbClr val="FFFFFF"/>
                </a:solidFill>
                <a:latin typeface="Trebuchet MS"/>
                <a:cs typeface="Trebuchet MS"/>
              </a:rPr>
              <a:t>National</a:t>
            </a:r>
            <a:r>
              <a:rPr dirty="0" sz="1200" spc="-4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>
                <a:solidFill>
                  <a:srgbClr val="FFFFFF"/>
                </a:solidFill>
                <a:latin typeface="Trebuchet MS"/>
                <a:cs typeface="Trebuchet MS"/>
              </a:rPr>
              <a:t>Accounts</a:t>
            </a:r>
            <a:r>
              <a:rPr dirty="0" sz="1200" spc="-4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dirty="0" sz="1200">
                <a:solidFill>
                  <a:srgbClr val="FFFFFF"/>
                </a:solidFill>
                <a:latin typeface="Trebuchet MS"/>
                <a:cs typeface="Trebuchet MS"/>
              </a:rPr>
              <a:t>Macro</a:t>
            </a:r>
            <a:r>
              <a:rPr dirty="0" sz="12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rebuchet MS"/>
                <a:cs typeface="Trebuchet MS"/>
              </a:rPr>
              <a:t>Statistics</a:t>
            </a:r>
            <a:r>
              <a:rPr dirty="0" sz="12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(1) </a:t>
            </a:r>
            <a:r>
              <a:rPr dirty="0" sz="1200" spc="-10">
                <a:solidFill>
                  <a:srgbClr val="FFFFFF"/>
                </a:solidFill>
                <a:latin typeface="Trebuchet MS"/>
                <a:cs typeface="Trebuchet MS"/>
              </a:rPr>
              <a:t>Reducing</a:t>
            </a:r>
            <a:r>
              <a:rPr dirty="0" sz="1200" spc="-9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45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1200" spc="-7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rebuchet MS"/>
                <a:cs typeface="Trebuchet MS"/>
              </a:rPr>
              <a:t>number</a:t>
            </a:r>
            <a:r>
              <a:rPr dirty="0" sz="1200" spc="-8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endParaRPr sz="1200">
              <a:latin typeface="Trebuchet MS"/>
              <a:cs typeface="Trebuchet MS"/>
            </a:endParaRPr>
          </a:p>
          <a:p>
            <a:pPr marL="184785">
              <a:lnSpc>
                <a:spcPct val="100000"/>
              </a:lnSpc>
            </a:pPr>
            <a:r>
              <a:rPr dirty="0" sz="1200">
                <a:solidFill>
                  <a:srgbClr val="FFFFFF"/>
                </a:solidFill>
                <a:latin typeface="Trebuchet MS"/>
                <a:cs typeface="Trebuchet MS"/>
              </a:rPr>
              <a:t>surveys</a:t>
            </a:r>
            <a:r>
              <a:rPr dirty="0" sz="1200" spc="-9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(3)</a:t>
            </a:r>
            <a:endParaRPr sz="1200">
              <a:latin typeface="Trebuchet MS"/>
              <a:cs typeface="Trebuchet MS"/>
            </a:endParaRPr>
          </a:p>
          <a:p>
            <a:pPr marL="184785">
              <a:lnSpc>
                <a:spcPct val="100000"/>
              </a:lnSpc>
              <a:spcBef>
                <a:spcPts val="195"/>
              </a:spcBef>
            </a:pPr>
            <a:r>
              <a:rPr dirty="0" sz="1200" spc="-45">
                <a:solidFill>
                  <a:srgbClr val="FFFFFF"/>
                </a:solidFill>
                <a:latin typeface="Trebuchet MS"/>
                <a:cs typeface="Trebuchet MS"/>
              </a:rPr>
              <a:t>Integrating</a:t>
            </a:r>
            <a:r>
              <a:rPr dirty="0" sz="1200" spc="-5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rebuchet MS"/>
                <a:cs typeface="Trebuchet MS"/>
              </a:rPr>
              <a:t>survey</a:t>
            </a:r>
            <a:endParaRPr sz="1200">
              <a:latin typeface="Trebuchet MS"/>
              <a:cs typeface="Trebuchet MS"/>
            </a:endParaRPr>
          </a:p>
          <a:p>
            <a:pPr marL="184785">
              <a:lnSpc>
                <a:spcPct val="100000"/>
              </a:lnSpc>
            </a:pPr>
            <a:r>
              <a:rPr dirty="0" sz="1200" spc="-20">
                <a:solidFill>
                  <a:srgbClr val="FFFFFF"/>
                </a:solidFill>
                <a:latin typeface="Trebuchet MS"/>
                <a:cs typeface="Trebuchet MS"/>
              </a:rPr>
              <a:t>operations</a:t>
            </a:r>
            <a:r>
              <a:rPr dirty="0" sz="1200" spc="-3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rebuchet MS"/>
                <a:cs typeface="Trebuchet MS"/>
              </a:rPr>
              <a:t>(4)</a:t>
            </a:r>
            <a:endParaRPr sz="1200">
              <a:latin typeface="Trebuchet MS"/>
              <a:cs typeface="Trebuchet MS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76626" y="1245679"/>
            <a:ext cx="3771900" cy="3759200"/>
          </a:xfrm>
          <a:prstGeom prst="rect">
            <a:avLst/>
          </a:prstGeom>
        </p:spPr>
      </p:pic>
      <p:sp>
        <p:nvSpPr>
          <p:cNvPr id="15" name="object 15" descr=""/>
          <p:cNvSpPr txBox="1"/>
          <p:nvPr/>
        </p:nvSpPr>
        <p:spPr>
          <a:xfrm>
            <a:off x="3943350" y="2916173"/>
            <a:ext cx="842644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210185">
              <a:lnSpc>
                <a:spcPct val="100000"/>
              </a:lnSpc>
              <a:spcBef>
                <a:spcPts val="100"/>
              </a:spcBef>
            </a:pPr>
            <a:r>
              <a:rPr dirty="0" sz="1200" spc="-20" b="1">
                <a:solidFill>
                  <a:srgbClr val="172134"/>
                </a:solidFill>
                <a:latin typeface="Trebuchet MS"/>
                <a:cs typeface="Trebuchet MS"/>
              </a:rPr>
              <a:t>CORE </a:t>
            </a:r>
            <a:r>
              <a:rPr dirty="0" sz="1200" spc="-10" b="1">
                <a:solidFill>
                  <a:srgbClr val="172134"/>
                </a:solidFill>
                <a:latin typeface="Trebuchet MS"/>
                <a:cs typeface="Trebuchet MS"/>
              </a:rPr>
              <a:t>PRINCIPLES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466590" y="1807464"/>
            <a:ext cx="585470" cy="140335"/>
          </a:xfrm>
          <a:prstGeom prst="rect">
            <a:avLst/>
          </a:prstGeom>
          <a:solidFill>
            <a:srgbClr val="EF54A6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035"/>
              </a:lnSpc>
            </a:pPr>
            <a:r>
              <a:rPr dirty="0" sz="900" spc="-10" b="1">
                <a:solidFill>
                  <a:srgbClr val="FFFFFF"/>
                </a:solidFill>
                <a:latin typeface="Trebuchet MS"/>
                <a:cs typeface="Trebuchet MS"/>
              </a:rPr>
              <a:t>Integration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466590" y="1947672"/>
            <a:ext cx="585470" cy="137160"/>
          </a:xfrm>
          <a:prstGeom prst="rect">
            <a:avLst/>
          </a:prstGeom>
          <a:solidFill>
            <a:srgbClr val="EF54A6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015"/>
              </a:lnSpc>
            </a:pPr>
            <a:r>
              <a:rPr dirty="0" sz="900" spc="-55" b="1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r>
              <a:rPr dirty="0" sz="900" spc="-12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900" spc="-25" b="1">
                <a:solidFill>
                  <a:srgbClr val="FFFFFF"/>
                </a:solidFill>
                <a:latin typeface="Trebuchet MS"/>
                <a:cs typeface="Trebuchet MS"/>
              </a:rPr>
              <a:t>National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466590" y="2084832"/>
            <a:ext cx="585470" cy="137160"/>
          </a:xfrm>
          <a:prstGeom prst="rect">
            <a:avLst/>
          </a:prstGeom>
          <a:solidFill>
            <a:srgbClr val="EF54A6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015"/>
              </a:lnSpc>
            </a:pPr>
            <a:r>
              <a:rPr dirty="0" sz="900" spc="-25" b="1">
                <a:solidFill>
                  <a:srgbClr val="FFFFFF"/>
                </a:solidFill>
                <a:latin typeface="Trebuchet MS"/>
                <a:cs typeface="Trebuchet MS"/>
              </a:rPr>
              <a:t>Accounts</a:t>
            </a:r>
            <a:r>
              <a:rPr dirty="0" sz="9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900" spc="-50" b="1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4466590" y="2221992"/>
            <a:ext cx="332740" cy="137160"/>
          </a:xfrm>
          <a:prstGeom prst="rect">
            <a:avLst/>
          </a:prstGeom>
          <a:solidFill>
            <a:srgbClr val="EF54A6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015"/>
              </a:lnSpc>
            </a:pPr>
            <a:r>
              <a:rPr dirty="0" sz="900" spc="-10" b="1">
                <a:solidFill>
                  <a:srgbClr val="FFFFFF"/>
                </a:solidFill>
                <a:latin typeface="Trebuchet MS"/>
                <a:cs typeface="Trebuchet MS"/>
              </a:rPr>
              <a:t>Macro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4466590" y="2359151"/>
            <a:ext cx="479425" cy="137160"/>
          </a:xfrm>
          <a:prstGeom prst="rect">
            <a:avLst/>
          </a:prstGeom>
          <a:solidFill>
            <a:srgbClr val="EF54A6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015"/>
              </a:lnSpc>
            </a:pPr>
            <a:r>
              <a:rPr dirty="0" sz="900" spc="-10" b="1">
                <a:solidFill>
                  <a:srgbClr val="FFFFFF"/>
                </a:solidFill>
                <a:latin typeface="Trebuchet MS"/>
                <a:cs typeface="Trebuchet MS"/>
              </a:rPr>
              <a:t>Statistics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5071871" y="2533904"/>
            <a:ext cx="331470" cy="155575"/>
          </a:xfrm>
          <a:prstGeom prst="rect">
            <a:avLst/>
          </a:prstGeom>
          <a:solidFill>
            <a:srgbClr val="C54144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155"/>
              </a:lnSpc>
            </a:pPr>
            <a:r>
              <a:rPr dirty="0" sz="1000" spc="-35" b="1">
                <a:solidFill>
                  <a:srgbClr val="FFFFFF"/>
                </a:solidFill>
                <a:latin typeface="Trebuchet MS"/>
                <a:cs typeface="Trebuchet MS"/>
              </a:rPr>
              <a:t>Multi-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071871" y="2689351"/>
            <a:ext cx="478790" cy="152400"/>
          </a:xfrm>
          <a:prstGeom prst="rect">
            <a:avLst/>
          </a:prstGeom>
          <a:solidFill>
            <a:srgbClr val="C54144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130"/>
              </a:lnSpc>
            </a:pP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purpose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5071871" y="2841751"/>
            <a:ext cx="438150" cy="152400"/>
          </a:xfrm>
          <a:prstGeom prst="rect">
            <a:avLst/>
          </a:prstGeom>
          <a:solidFill>
            <a:srgbClr val="C54144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130"/>
              </a:lnSpc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surveys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5000752" y="3256534"/>
            <a:ext cx="731520" cy="140335"/>
          </a:xfrm>
          <a:prstGeom prst="rect">
            <a:avLst/>
          </a:prstGeom>
          <a:solidFill>
            <a:srgbClr val="88C520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040"/>
              </a:lnSpc>
            </a:pPr>
            <a:r>
              <a:rPr dirty="0" sz="900" spc="-50" b="1">
                <a:solidFill>
                  <a:srgbClr val="FFFFFF"/>
                </a:solidFill>
                <a:latin typeface="Trebuchet MS"/>
                <a:cs typeface="Trebuchet MS"/>
              </a:rPr>
              <a:t>Preference</a:t>
            </a:r>
            <a:r>
              <a:rPr dirty="0" sz="900" spc="-6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900" spc="-25" b="1">
                <a:solidFill>
                  <a:srgbClr val="FFFFFF"/>
                </a:solidFill>
                <a:latin typeface="Trebuchet MS"/>
                <a:cs typeface="Trebuchet MS"/>
              </a:rPr>
              <a:t>for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000752" y="3396646"/>
            <a:ext cx="731520" cy="137795"/>
          </a:xfrm>
          <a:prstGeom prst="rect">
            <a:avLst/>
          </a:prstGeom>
          <a:solidFill>
            <a:srgbClr val="88C520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015"/>
              </a:lnSpc>
            </a:pPr>
            <a:r>
              <a:rPr dirty="0" sz="900" spc="-35" b="1">
                <a:solidFill>
                  <a:srgbClr val="FFFFFF"/>
                </a:solidFill>
                <a:latin typeface="Trebuchet MS"/>
                <a:cs typeface="Trebuchet MS"/>
              </a:rPr>
              <a:t>administrative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5000752" y="3533902"/>
            <a:ext cx="233679" cy="137160"/>
          </a:xfrm>
          <a:prstGeom prst="rect">
            <a:avLst/>
          </a:prstGeom>
          <a:solidFill>
            <a:srgbClr val="88C520"/>
          </a:solidFill>
        </p:spPr>
        <p:txBody>
          <a:bodyPr wrap="square" lIns="0" tIns="0" rIns="0" bIns="0" rtlCol="0" vert="horz">
            <a:spAutoFit/>
          </a:bodyPr>
          <a:lstStyle/>
          <a:p>
            <a:pPr marL="635">
              <a:lnSpc>
                <a:spcPts val="1015"/>
              </a:lnSpc>
            </a:pPr>
            <a:r>
              <a:rPr dirty="0" sz="900" spc="-25" b="1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endParaRPr sz="900">
              <a:latin typeface="Trebuchet MS"/>
              <a:cs typeface="Trebuchet MS"/>
            </a:endParaRPr>
          </a:p>
        </p:txBody>
      </p:sp>
      <p:graphicFrame>
        <p:nvGraphicFramePr>
          <p:cNvPr id="27" name="object 27" descr=""/>
          <p:cNvGraphicFramePr>
            <a:graphicFrameLocks noGrp="1"/>
          </p:cNvGraphicFramePr>
          <p:nvPr/>
        </p:nvGraphicFramePr>
        <p:xfrm>
          <a:off x="4464430" y="3875023"/>
          <a:ext cx="681990" cy="4591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2270"/>
                <a:gridCol w="217170"/>
              </a:tblGrid>
              <a:tr h="154940">
                <a:tc gridSpan="2">
                  <a:txBody>
                    <a:bodyPr/>
                    <a:lstStyle/>
                    <a:p>
                      <a:pPr marL="635" marR="3175">
                        <a:lnSpc>
                          <a:spcPts val="1125"/>
                        </a:lnSpc>
                      </a:pPr>
                      <a:r>
                        <a:rPr dirty="0" sz="1000" spc="-3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Integrated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0">
                    <a:solidFill>
                      <a:srgbClr val="3EB34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52400">
                <a:tc>
                  <a:txBody>
                    <a:bodyPr/>
                    <a:lstStyle/>
                    <a:p>
                      <a:pPr marL="635">
                        <a:lnSpc>
                          <a:spcPts val="1100"/>
                        </a:lnSpc>
                      </a:pPr>
                      <a:r>
                        <a:rPr dirty="0" sz="10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survey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0">
                    <a:solidFill>
                      <a:srgbClr val="3EB347"/>
                    </a:solidFill>
                  </a:tcPr>
                </a:tc>
                <a:tc>
                  <a:txBody>
                    <a:bodyPr/>
                    <a:lstStyle/>
                    <a:p>
                      <a:pPr marR="3175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51765">
                <a:tc gridSpan="2">
                  <a:txBody>
                    <a:bodyPr/>
                    <a:lstStyle/>
                    <a:p>
                      <a:pPr marL="635">
                        <a:lnSpc>
                          <a:spcPts val="1100"/>
                        </a:lnSpc>
                      </a:pPr>
                      <a:r>
                        <a:rPr dirty="0" sz="1000" spc="-3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operations</a:t>
                      </a:r>
                      <a:endParaRPr sz="1000">
                        <a:latin typeface="Trebuchet MS"/>
                        <a:cs typeface="Trebuchet MS"/>
                      </a:endParaRPr>
                    </a:p>
                  </a:txBody>
                  <a:tcPr marL="0" marR="0" marB="0" marT="0">
                    <a:solidFill>
                      <a:srgbClr val="3EB347"/>
                    </a:solidFil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28" name="object 28" descr=""/>
          <p:cNvSpPr/>
          <p:nvPr/>
        </p:nvSpPr>
        <p:spPr>
          <a:xfrm>
            <a:off x="3603879" y="3761028"/>
            <a:ext cx="673735" cy="734695"/>
          </a:xfrm>
          <a:custGeom>
            <a:avLst/>
            <a:gdLst/>
            <a:ahLst/>
            <a:cxnLst/>
            <a:rect l="l" t="t" r="r" b="b"/>
            <a:pathLst>
              <a:path w="673735" h="734695">
                <a:moveTo>
                  <a:pt x="673608" y="0"/>
                </a:moveTo>
                <a:lnTo>
                  <a:pt x="382524" y="0"/>
                </a:lnTo>
                <a:lnTo>
                  <a:pt x="382524" y="121920"/>
                </a:lnTo>
                <a:lnTo>
                  <a:pt x="205740" y="121920"/>
                </a:lnTo>
                <a:lnTo>
                  <a:pt x="205740" y="246888"/>
                </a:lnTo>
                <a:lnTo>
                  <a:pt x="256032" y="246888"/>
                </a:lnTo>
                <a:lnTo>
                  <a:pt x="256032" y="365760"/>
                </a:lnTo>
                <a:lnTo>
                  <a:pt x="114300" y="365760"/>
                </a:lnTo>
                <a:lnTo>
                  <a:pt x="114300" y="487680"/>
                </a:lnTo>
                <a:lnTo>
                  <a:pt x="0" y="487680"/>
                </a:lnTo>
                <a:lnTo>
                  <a:pt x="0" y="612648"/>
                </a:lnTo>
                <a:lnTo>
                  <a:pt x="473964" y="612648"/>
                </a:lnTo>
                <a:lnTo>
                  <a:pt x="473964" y="734568"/>
                </a:lnTo>
                <a:lnTo>
                  <a:pt x="656831" y="734568"/>
                </a:lnTo>
                <a:lnTo>
                  <a:pt x="656831" y="612648"/>
                </a:lnTo>
                <a:lnTo>
                  <a:pt x="669036" y="612648"/>
                </a:lnTo>
                <a:lnTo>
                  <a:pt x="669036" y="490728"/>
                </a:lnTo>
                <a:lnTo>
                  <a:pt x="673608" y="490728"/>
                </a:lnTo>
                <a:lnTo>
                  <a:pt x="673608" y="365760"/>
                </a:lnTo>
                <a:lnTo>
                  <a:pt x="669036" y="365760"/>
                </a:lnTo>
                <a:lnTo>
                  <a:pt x="669036" y="246888"/>
                </a:lnTo>
                <a:lnTo>
                  <a:pt x="672084" y="246888"/>
                </a:lnTo>
                <a:lnTo>
                  <a:pt x="672084" y="124968"/>
                </a:lnTo>
                <a:lnTo>
                  <a:pt x="673608" y="124968"/>
                </a:lnTo>
                <a:lnTo>
                  <a:pt x="673608" y="0"/>
                </a:lnTo>
                <a:close/>
              </a:path>
            </a:pathLst>
          </a:custGeom>
          <a:solidFill>
            <a:srgbClr val="FB881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3974338" y="3743325"/>
            <a:ext cx="30353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b="1">
                <a:solidFill>
                  <a:srgbClr val="FFFFFF"/>
                </a:solidFill>
                <a:latin typeface="Trebuchet MS"/>
                <a:cs typeface="Trebuchet MS"/>
              </a:rPr>
              <a:t>Use</a:t>
            </a:r>
            <a:r>
              <a:rPr dirty="0" sz="800" spc="-12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800" spc="-35" b="1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3797553" y="3865270"/>
            <a:ext cx="480059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30" b="1">
                <a:solidFill>
                  <a:srgbClr val="FFFFFF"/>
                </a:solidFill>
                <a:latin typeface="Trebuchet MS"/>
                <a:cs typeface="Trebuchet MS"/>
              </a:rPr>
              <a:t>Integrated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3847846" y="3987190"/>
            <a:ext cx="429259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10" b="1">
                <a:solidFill>
                  <a:srgbClr val="FFFFFF"/>
                </a:solidFill>
                <a:latin typeface="Trebuchet MS"/>
                <a:cs typeface="Trebuchet MS"/>
              </a:rPr>
              <a:t>Business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706114" y="4109110"/>
            <a:ext cx="57150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35" b="1">
                <a:solidFill>
                  <a:srgbClr val="FFFFFF"/>
                </a:solidFill>
                <a:latin typeface="Trebuchet MS"/>
                <a:cs typeface="Trebuchet MS"/>
              </a:rPr>
              <a:t>Register</a:t>
            </a:r>
            <a:r>
              <a:rPr dirty="0" sz="8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800" spc="-25" b="1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3591559" y="4230725"/>
            <a:ext cx="685165" cy="148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" spc="-40" b="1">
                <a:solidFill>
                  <a:srgbClr val="FFFFFF"/>
                </a:solidFill>
                <a:latin typeface="Trebuchet MS"/>
                <a:cs typeface="Trebuchet MS"/>
              </a:rPr>
              <a:t>Large</a:t>
            </a:r>
            <a:r>
              <a:rPr dirty="0" sz="8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800" spc="-10" b="1">
                <a:solidFill>
                  <a:srgbClr val="FFFFFF"/>
                </a:solidFill>
                <a:latin typeface="Trebuchet MS"/>
                <a:cs typeface="Trebuchet MS"/>
              </a:rPr>
              <a:t>Business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4065778" y="4353255"/>
            <a:ext cx="211454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20" b="1">
                <a:solidFill>
                  <a:srgbClr val="FFFFFF"/>
                </a:solidFill>
                <a:latin typeface="Trebuchet MS"/>
                <a:cs typeface="Trebuchet MS"/>
              </a:rPr>
              <a:t>Unit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5" name="object 35" descr=""/>
          <p:cNvSpPr/>
          <p:nvPr/>
        </p:nvSpPr>
        <p:spPr>
          <a:xfrm>
            <a:off x="2994279" y="3336797"/>
            <a:ext cx="730250" cy="247015"/>
          </a:xfrm>
          <a:custGeom>
            <a:avLst/>
            <a:gdLst/>
            <a:ahLst/>
            <a:cxnLst/>
            <a:rect l="l" t="t" r="r" b="b"/>
            <a:pathLst>
              <a:path w="730250" h="247014">
                <a:moveTo>
                  <a:pt x="729996" y="0"/>
                </a:moveTo>
                <a:lnTo>
                  <a:pt x="0" y="0"/>
                </a:lnTo>
                <a:lnTo>
                  <a:pt x="0" y="124968"/>
                </a:lnTo>
                <a:lnTo>
                  <a:pt x="537972" y="124968"/>
                </a:lnTo>
                <a:lnTo>
                  <a:pt x="537972" y="246888"/>
                </a:lnTo>
                <a:lnTo>
                  <a:pt x="716280" y="246888"/>
                </a:lnTo>
                <a:lnTo>
                  <a:pt x="716280" y="124968"/>
                </a:lnTo>
                <a:lnTo>
                  <a:pt x="729996" y="124968"/>
                </a:lnTo>
                <a:lnTo>
                  <a:pt x="729996" y="0"/>
                </a:lnTo>
                <a:close/>
              </a:path>
            </a:pathLst>
          </a:custGeom>
          <a:solidFill>
            <a:srgbClr val="F04F5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 txBox="1"/>
          <p:nvPr/>
        </p:nvSpPr>
        <p:spPr>
          <a:xfrm>
            <a:off x="2981960" y="3319017"/>
            <a:ext cx="74612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35" b="1">
                <a:solidFill>
                  <a:srgbClr val="FFFFFF"/>
                </a:solidFill>
                <a:latin typeface="Trebuchet MS"/>
                <a:cs typeface="Trebuchet MS"/>
              </a:rPr>
              <a:t>Recentralization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3519932" y="3440938"/>
            <a:ext cx="207010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35" b="1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800" spc="-12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800" spc="-25" b="1">
                <a:solidFill>
                  <a:srgbClr val="FFFFFF"/>
                </a:solidFill>
                <a:latin typeface="Trebuchet MS"/>
                <a:cs typeface="Trebuchet MS"/>
              </a:rPr>
              <a:t>IT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/>
          <p:nvPr/>
        </p:nvSpPr>
        <p:spPr>
          <a:xfrm>
            <a:off x="3104388" y="2533903"/>
            <a:ext cx="574675" cy="460375"/>
          </a:xfrm>
          <a:custGeom>
            <a:avLst/>
            <a:gdLst/>
            <a:ahLst/>
            <a:cxnLst/>
            <a:rect l="l" t="t" r="r" b="b"/>
            <a:pathLst>
              <a:path w="574675" h="460375">
                <a:moveTo>
                  <a:pt x="574548" y="152400"/>
                </a:moveTo>
                <a:lnTo>
                  <a:pt x="573024" y="152400"/>
                </a:lnTo>
                <a:lnTo>
                  <a:pt x="573024" y="0"/>
                </a:lnTo>
                <a:lnTo>
                  <a:pt x="4572" y="0"/>
                </a:lnTo>
                <a:lnTo>
                  <a:pt x="4572" y="155448"/>
                </a:lnTo>
                <a:lnTo>
                  <a:pt x="306324" y="155448"/>
                </a:lnTo>
                <a:lnTo>
                  <a:pt x="306324" y="304800"/>
                </a:lnTo>
                <a:lnTo>
                  <a:pt x="0" y="304800"/>
                </a:lnTo>
                <a:lnTo>
                  <a:pt x="0" y="460248"/>
                </a:lnTo>
                <a:lnTo>
                  <a:pt x="554736" y="460248"/>
                </a:lnTo>
                <a:lnTo>
                  <a:pt x="554736" y="307848"/>
                </a:lnTo>
                <a:lnTo>
                  <a:pt x="574548" y="307848"/>
                </a:lnTo>
                <a:lnTo>
                  <a:pt x="574548" y="152400"/>
                </a:lnTo>
                <a:close/>
              </a:path>
            </a:pathLst>
          </a:custGeom>
          <a:solidFill>
            <a:srgbClr val="48C3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 txBox="1"/>
          <p:nvPr/>
        </p:nvSpPr>
        <p:spPr>
          <a:xfrm>
            <a:off x="3096895" y="2515869"/>
            <a:ext cx="5784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Paperless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3398646" y="2668269"/>
            <a:ext cx="2768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0" b="1">
                <a:solidFill>
                  <a:srgbClr val="FFFFFF"/>
                </a:solidFill>
                <a:latin typeface="Trebuchet MS"/>
                <a:cs typeface="Trebuchet MS"/>
              </a:rPr>
              <a:t>data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3092323" y="2820669"/>
            <a:ext cx="581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 b="1">
                <a:solidFill>
                  <a:srgbClr val="FFFFFF"/>
                </a:solidFill>
                <a:latin typeface="Trebuchet MS"/>
                <a:cs typeface="Trebuchet MS"/>
              </a:rPr>
              <a:t>collection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2" name="object 42" descr=""/>
          <p:cNvSpPr/>
          <p:nvPr/>
        </p:nvSpPr>
        <p:spPr>
          <a:xfrm>
            <a:off x="3601339" y="2036952"/>
            <a:ext cx="664845" cy="307975"/>
          </a:xfrm>
          <a:custGeom>
            <a:avLst/>
            <a:gdLst/>
            <a:ahLst/>
            <a:cxnLst/>
            <a:rect l="l" t="t" r="r" b="b"/>
            <a:pathLst>
              <a:path w="664845" h="307975">
                <a:moveTo>
                  <a:pt x="664464" y="0"/>
                </a:moveTo>
                <a:lnTo>
                  <a:pt x="0" y="0"/>
                </a:lnTo>
                <a:lnTo>
                  <a:pt x="0" y="155448"/>
                </a:lnTo>
                <a:lnTo>
                  <a:pt x="118872" y="155448"/>
                </a:lnTo>
                <a:lnTo>
                  <a:pt x="118872" y="307848"/>
                </a:lnTo>
                <a:lnTo>
                  <a:pt x="643128" y="307848"/>
                </a:lnTo>
                <a:lnTo>
                  <a:pt x="643128" y="155448"/>
                </a:lnTo>
                <a:lnTo>
                  <a:pt x="664464" y="155448"/>
                </a:lnTo>
                <a:lnTo>
                  <a:pt x="664464" y="0"/>
                </a:lnTo>
                <a:close/>
              </a:path>
            </a:pathLst>
          </a:custGeom>
          <a:solidFill>
            <a:srgbClr val="6958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 txBox="1"/>
          <p:nvPr/>
        </p:nvSpPr>
        <p:spPr>
          <a:xfrm>
            <a:off x="3589146" y="2018791"/>
            <a:ext cx="6711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b="1">
                <a:solidFill>
                  <a:srgbClr val="FFFFFF"/>
                </a:solidFill>
                <a:latin typeface="Trebuchet MS"/>
                <a:cs typeface="Trebuchet MS"/>
              </a:rPr>
              <a:t>Continuous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3708019" y="2171191"/>
            <a:ext cx="5537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5" b="1">
                <a:solidFill>
                  <a:srgbClr val="FFFFFF"/>
                </a:solidFill>
                <a:latin typeface="Trebuchet MS"/>
                <a:cs typeface="Trebuchet MS"/>
              </a:rPr>
              <a:t>surveying</a:t>
            </a:r>
            <a:endParaRPr sz="1000">
              <a:latin typeface="Trebuchet MS"/>
              <a:cs typeface="Trebuchet MS"/>
            </a:endParaRPr>
          </a:p>
        </p:txBody>
      </p:sp>
      <p:pic>
        <p:nvPicPr>
          <p:cNvPr id="45" name="object 4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020191"/>
            <a:ext cx="1930327" cy="2025014"/>
          </a:xfrm>
          <a:prstGeom prst="rect">
            <a:avLst/>
          </a:prstGeom>
        </p:spPr>
      </p:pic>
      <p:pic>
        <p:nvPicPr>
          <p:cNvPr id="46" name="object 4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02960" y="3965867"/>
            <a:ext cx="2526087" cy="1177632"/>
          </a:xfrm>
          <a:prstGeom prst="rect">
            <a:avLst/>
          </a:prstGeom>
        </p:spPr>
      </p:pic>
      <p:sp>
        <p:nvSpPr>
          <p:cNvPr id="47" name="object 4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5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10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7236" y="321690"/>
            <a:ext cx="8698865" cy="33083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4D6DAD"/>
                </a:solidFill>
              </a:rPr>
              <a:t>NATIONAL</a:t>
            </a:r>
            <a:r>
              <a:rPr dirty="0" sz="2000" spc="-60">
                <a:solidFill>
                  <a:srgbClr val="4D6DAD"/>
                </a:solidFill>
              </a:rPr>
              <a:t> </a:t>
            </a:r>
            <a:r>
              <a:rPr dirty="0" sz="2000" spc="-30">
                <a:solidFill>
                  <a:srgbClr val="4D6DAD"/>
                </a:solidFill>
              </a:rPr>
              <a:t>SINGLE</a:t>
            </a:r>
            <a:r>
              <a:rPr dirty="0" sz="2000" spc="-45">
                <a:solidFill>
                  <a:srgbClr val="4D6DAD"/>
                </a:solidFill>
              </a:rPr>
              <a:t> </a:t>
            </a:r>
            <a:r>
              <a:rPr dirty="0" sz="2000">
                <a:solidFill>
                  <a:srgbClr val="4D6DAD"/>
                </a:solidFill>
              </a:rPr>
              <a:t>DATA</a:t>
            </a:r>
            <a:r>
              <a:rPr dirty="0" sz="2000" spc="-60">
                <a:solidFill>
                  <a:srgbClr val="4D6DAD"/>
                </a:solidFill>
              </a:rPr>
              <a:t> </a:t>
            </a:r>
            <a:r>
              <a:rPr dirty="0" sz="2000">
                <a:solidFill>
                  <a:srgbClr val="4D6DAD"/>
                </a:solidFill>
              </a:rPr>
              <a:t>ON</a:t>
            </a:r>
            <a:r>
              <a:rPr dirty="0" sz="2000" spc="-35">
                <a:solidFill>
                  <a:srgbClr val="4D6DAD"/>
                </a:solidFill>
              </a:rPr>
              <a:t> </a:t>
            </a:r>
            <a:r>
              <a:rPr dirty="0" sz="2000">
                <a:solidFill>
                  <a:srgbClr val="4D6DAD"/>
                </a:solidFill>
              </a:rPr>
              <a:t>SOCIOECONOMIC</a:t>
            </a:r>
            <a:r>
              <a:rPr dirty="0" sz="2000" spc="-40">
                <a:solidFill>
                  <a:srgbClr val="4D6DAD"/>
                </a:solidFill>
              </a:rPr>
              <a:t> </a:t>
            </a:r>
            <a:r>
              <a:rPr dirty="0" sz="2000">
                <a:solidFill>
                  <a:srgbClr val="4D6DAD"/>
                </a:solidFill>
              </a:rPr>
              <a:t>CONDITIONS</a:t>
            </a:r>
            <a:r>
              <a:rPr dirty="0" sz="2000" spc="-35">
                <a:solidFill>
                  <a:srgbClr val="4D6DAD"/>
                </a:solidFill>
              </a:rPr>
              <a:t> </a:t>
            </a:r>
            <a:r>
              <a:rPr dirty="0" sz="2000" spc="-10">
                <a:solidFill>
                  <a:srgbClr val="4D6DAD"/>
                </a:solidFill>
              </a:rPr>
              <a:t>(DTSEN):</a:t>
            </a:r>
            <a:endParaRPr sz="2000"/>
          </a:p>
        </p:txBody>
      </p:sp>
      <p:sp>
        <p:nvSpPr>
          <p:cNvPr id="4" name="object 4" descr=""/>
          <p:cNvSpPr txBox="1"/>
          <p:nvPr/>
        </p:nvSpPr>
        <p:spPr>
          <a:xfrm>
            <a:off x="237236" y="630758"/>
            <a:ext cx="86360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solidFill>
                  <a:srgbClr val="172134"/>
                </a:solidFill>
                <a:latin typeface="Arial"/>
                <a:cs typeface="Arial"/>
              </a:rPr>
              <a:t>FOUNDATION</a:t>
            </a:r>
            <a:r>
              <a:rPr dirty="0" sz="1600" spc="-2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172134"/>
                </a:solidFill>
                <a:latin typeface="Arial"/>
                <a:cs typeface="Arial"/>
              </a:rPr>
              <a:t>FOR</a:t>
            </a:r>
            <a:r>
              <a:rPr dirty="0" sz="1600" spc="-5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172134"/>
                </a:solidFill>
                <a:latin typeface="Arial"/>
                <a:cs typeface="Arial"/>
              </a:rPr>
              <a:t>SOCIAL</a:t>
            </a:r>
            <a:r>
              <a:rPr dirty="0" sz="1600" spc="-6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172134"/>
                </a:solidFill>
                <a:latin typeface="Arial"/>
                <a:cs typeface="Arial"/>
              </a:rPr>
              <a:t>PROTECTION</a:t>
            </a:r>
            <a:r>
              <a:rPr dirty="0" sz="1600" spc="-5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172134"/>
                </a:solidFill>
                <a:latin typeface="Arial"/>
                <a:cs typeface="Arial"/>
              </a:rPr>
              <a:t>AND</a:t>
            </a:r>
            <a:r>
              <a:rPr dirty="0" sz="1600" spc="-6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172134"/>
                </a:solidFill>
                <a:latin typeface="Arial"/>
                <a:cs typeface="Arial"/>
              </a:rPr>
              <a:t>INTEGRATED</a:t>
            </a:r>
            <a:r>
              <a:rPr dirty="0" sz="1600" spc="-4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172134"/>
                </a:solidFill>
                <a:latin typeface="Arial"/>
                <a:cs typeface="Arial"/>
              </a:rPr>
              <a:t>NATIONAL</a:t>
            </a:r>
            <a:r>
              <a:rPr dirty="0" sz="1600" spc="-5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172134"/>
                </a:solidFill>
                <a:latin typeface="Arial"/>
                <a:cs typeface="Arial"/>
              </a:rPr>
              <a:t>DEVELOPMENT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-297" y="1041527"/>
            <a:ext cx="8811260" cy="3996690"/>
            <a:chOff x="-297" y="1041527"/>
            <a:chExt cx="8811260" cy="3996690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97" y="1352423"/>
              <a:ext cx="5611114" cy="244690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5615431" y="1051052"/>
              <a:ext cx="3185795" cy="3977640"/>
            </a:xfrm>
            <a:custGeom>
              <a:avLst/>
              <a:gdLst/>
              <a:ahLst/>
              <a:cxnLst/>
              <a:rect l="l" t="t" r="r" b="b"/>
              <a:pathLst>
                <a:path w="3185795" h="3977640">
                  <a:moveTo>
                    <a:pt x="0" y="162178"/>
                  </a:moveTo>
                  <a:lnTo>
                    <a:pt x="5795" y="119077"/>
                  </a:lnTo>
                  <a:lnTo>
                    <a:pt x="22149" y="80339"/>
                  </a:lnTo>
                  <a:lnTo>
                    <a:pt x="47513" y="47513"/>
                  </a:lnTo>
                  <a:lnTo>
                    <a:pt x="80339" y="22149"/>
                  </a:lnTo>
                  <a:lnTo>
                    <a:pt x="119077" y="5795"/>
                  </a:lnTo>
                  <a:lnTo>
                    <a:pt x="162178" y="0"/>
                  </a:lnTo>
                  <a:lnTo>
                    <a:pt x="3023489" y="0"/>
                  </a:lnTo>
                  <a:lnTo>
                    <a:pt x="3066581" y="5795"/>
                  </a:lnTo>
                  <a:lnTo>
                    <a:pt x="3105295" y="22149"/>
                  </a:lnTo>
                  <a:lnTo>
                    <a:pt x="3138090" y="47513"/>
                  </a:lnTo>
                  <a:lnTo>
                    <a:pt x="3163424" y="80339"/>
                  </a:lnTo>
                  <a:lnTo>
                    <a:pt x="3179754" y="119077"/>
                  </a:lnTo>
                  <a:lnTo>
                    <a:pt x="3185541" y="162178"/>
                  </a:lnTo>
                  <a:lnTo>
                    <a:pt x="3185541" y="3815346"/>
                  </a:lnTo>
                  <a:lnTo>
                    <a:pt x="3179754" y="3858450"/>
                  </a:lnTo>
                  <a:lnTo>
                    <a:pt x="3163424" y="3897183"/>
                  </a:lnTo>
                  <a:lnTo>
                    <a:pt x="3138090" y="3930000"/>
                  </a:lnTo>
                  <a:lnTo>
                    <a:pt x="3105295" y="3955355"/>
                  </a:lnTo>
                  <a:lnTo>
                    <a:pt x="3066581" y="3971701"/>
                  </a:lnTo>
                  <a:lnTo>
                    <a:pt x="3023489" y="3977493"/>
                  </a:lnTo>
                  <a:lnTo>
                    <a:pt x="162178" y="3977493"/>
                  </a:lnTo>
                  <a:lnTo>
                    <a:pt x="119077" y="3971701"/>
                  </a:lnTo>
                  <a:lnTo>
                    <a:pt x="80339" y="3955355"/>
                  </a:lnTo>
                  <a:lnTo>
                    <a:pt x="47513" y="3930000"/>
                  </a:lnTo>
                  <a:lnTo>
                    <a:pt x="22149" y="3897183"/>
                  </a:lnTo>
                  <a:lnTo>
                    <a:pt x="5795" y="3858450"/>
                  </a:lnTo>
                  <a:lnTo>
                    <a:pt x="0" y="3815346"/>
                  </a:lnTo>
                  <a:lnTo>
                    <a:pt x="0" y="162178"/>
                  </a:lnTo>
                  <a:close/>
                </a:path>
              </a:pathLst>
            </a:custGeom>
            <a:ln w="19050">
              <a:solidFill>
                <a:srgbClr val="3A434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610860" y="1051052"/>
              <a:ext cx="3190240" cy="527050"/>
            </a:xfrm>
            <a:custGeom>
              <a:avLst/>
              <a:gdLst/>
              <a:ahLst/>
              <a:cxnLst/>
              <a:rect l="l" t="t" r="r" b="b"/>
              <a:pathLst>
                <a:path w="3190240" h="527050">
                  <a:moveTo>
                    <a:pt x="3045333" y="0"/>
                  </a:moveTo>
                  <a:lnTo>
                    <a:pt x="144779" y="0"/>
                  </a:lnTo>
                  <a:lnTo>
                    <a:pt x="98999" y="7389"/>
                  </a:lnTo>
                  <a:lnTo>
                    <a:pt x="59253" y="27964"/>
                  </a:lnTo>
                  <a:lnTo>
                    <a:pt x="27919" y="59335"/>
                  </a:lnTo>
                  <a:lnTo>
                    <a:pt x="7376" y="99112"/>
                  </a:lnTo>
                  <a:lnTo>
                    <a:pt x="0" y="144907"/>
                  </a:lnTo>
                  <a:lnTo>
                    <a:pt x="0" y="526542"/>
                  </a:lnTo>
                  <a:lnTo>
                    <a:pt x="3190113" y="526542"/>
                  </a:lnTo>
                  <a:lnTo>
                    <a:pt x="3190113" y="144907"/>
                  </a:lnTo>
                  <a:lnTo>
                    <a:pt x="3182736" y="99112"/>
                  </a:lnTo>
                  <a:lnTo>
                    <a:pt x="3162193" y="59335"/>
                  </a:lnTo>
                  <a:lnTo>
                    <a:pt x="3130859" y="27964"/>
                  </a:lnTo>
                  <a:lnTo>
                    <a:pt x="3091113" y="7389"/>
                  </a:lnTo>
                  <a:lnTo>
                    <a:pt x="3045333" y="0"/>
                  </a:lnTo>
                  <a:close/>
                </a:path>
              </a:pathLst>
            </a:custGeom>
            <a:solidFill>
              <a:srgbClr val="3A434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8610" y="3923195"/>
            <a:ext cx="1067676" cy="996695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535330" y="4061256"/>
            <a:ext cx="21653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20" b="1">
                <a:latin typeface="Calibri"/>
                <a:cs typeface="Calibri"/>
              </a:rPr>
              <a:t>DTKS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01853" y="4545888"/>
            <a:ext cx="36639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0" b="1">
                <a:latin typeface="Calibri"/>
                <a:cs typeface="Calibri"/>
              </a:rPr>
              <a:t>Regsosek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35227" y="4505959"/>
            <a:ext cx="20891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20" b="1">
                <a:latin typeface="Calibri"/>
                <a:cs typeface="Calibri"/>
              </a:rPr>
              <a:t>P3KE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3" name="object 13" descr=""/>
          <p:cNvSpPr/>
          <p:nvPr/>
        </p:nvSpPr>
        <p:spPr>
          <a:xfrm>
            <a:off x="1305816" y="4081754"/>
            <a:ext cx="3862704" cy="247015"/>
          </a:xfrm>
          <a:custGeom>
            <a:avLst/>
            <a:gdLst/>
            <a:ahLst/>
            <a:cxnLst/>
            <a:rect l="l" t="t" r="r" b="b"/>
            <a:pathLst>
              <a:path w="3862704" h="247014">
                <a:moveTo>
                  <a:pt x="3739385" y="0"/>
                </a:moveTo>
                <a:lnTo>
                  <a:pt x="123314" y="0"/>
                </a:lnTo>
                <a:lnTo>
                  <a:pt x="75274" y="9692"/>
                </a:lnTo>
                <a:lnTo>
                  <a:pt x="36081" y="36123"/>
                </a:lnTo>
                <a:lnTo>
                  <a:pt x="9675" y="75325"/>
                </a:lnTo>
                <a:lnTo>
                  <a:pt x="0" y="123329"/>
                </a:lnTo>
                <a:lnTo>
                  <a:pt x="9682" y="171331"/>
                </a:lnTo>
                <a:lnTo>
                  <a:pt x="36090" y="210529"/>
                </a:lnTo>
                <a:lnTo>
                  <a:pt x="75284" y="236956"/>
                </a:lnTo>
                <a:lnTo>
                  <a:pt x="123314" y="246646"/>
                </a:lnTo>
                <a:lnTo>
                  <a:pt x="3739385" y="246646"/>
                </a:lnTo>
                <a:lnTo>
                  <a:pt x="3787371" y="236956"/>
                </a:lnTo>
                <a:lnTo>
                  <a:pt x="3826570" y="210529"/>
                </a:lnTo>
                <a:lnTo>
                  <a:pt x="3853006" y="171331"/>
                </a:lnTo>
                <a:lnTo>
                  <a:pt x="3862702" y="123329"/>
                </a:lnTo>
                <a:lnTo>
                  <a:pt x="3853006" y="75325"/>
                </a:lnTo>
                <a:lnTo>
                  <a:pt x="3826570" y="36123"/>
                </a:lnTo>
                <a:lnTo>
                  <a:pt x="3787371" y="9692"/>
                </a:lnTo>
                <a:lnTo>
                  <a:pt x="3739385" y="0"/>
                </a:lnTo>
                <a:close/>
              </a:path>
            </a:pathLst>
          </a:custGeom>
          <a:solidFill>
            <a:srgbClr val="3A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 txBox="1"/>
          <p:nvPr/>
        </p:nvSpPr>
        <p:spPr>
          <a:xfrm>
            <a:off x="1387221" y="4046791"/>
            <a:ext cx="3940175" cy="842644"/>
          </a:xfrm>
          <a:prstGeom prst="rect">
            <a:avLst/>
          </a:prstGeom>
        </p:spPr>
        <p:txBody>
          <a:bodyPr wrap="square" lIns="0" tIns="73025" rIns="0" bIns="0" rtlCol="0" vert="horz">
            <a:spAutoFit/>
          </a:bodyPr>
          <a:lstStyle/>
          <a:p>
            <a:pPr algn="just" marL="130175">
              <a:lnSpc>
                <a:spcPct val="100000"/>
              </a:lnSpc>
              <a:spcBef>
                <a:spcPts val="575"/>
              </a:spcBef>
            </a:pPr>
            <a:r>
              <a:rPr dirty="0" sz="1100" spc="-45" b="1">
                <a:solidFill>
                  <a:srgbClr val="FFFFFF"/>
                </a:solidFill>
                <a:latin typeface="Arial"/>
                <a:cs typeface="Arial"/>
              </a:rPr>
              <a:t>Presidential</a:t>
            </a:r>
            <a:r>
              <a:rPr dirty="0" sz="1100" spc="-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50" b="1">
                <a:solidFill>
                  <a:srgbClr val="FFFFFF"/>
                </a:solidFill>
                <a:latin typeface="Arial"/>
                <a:cs typeface="Arial"/>
              </a:rPr>
              <a:t>Instruction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60" b="1">
                <a:solidFill>
                  <a:srgbClr val="FFFFFF"/>
                </a:solidFill>
                <a:latin typeface="Arial"/>
                <a:cs typeface="Arial"/>
              </a:rPr>
              <a:t>No.</a:t>
            </a:r>
            <a:r>
              <a:rPr dirty="0" sz="110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4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11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30" b="1">
                <a:solidFill>
                  <a:srgbClr val="FFFFFF"/>
                </a:solidFill>
                <a:latin typeface="Arial"/>
                <a:cs typeface="Arial"/>
              </a:rPr>
              <a:t>2025</a:t>
            </a:r>
            <a:r>
              <a:rPr dirty="0" sz="1100" spc="-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60" b="1">
                <a:solidFill>
                  <a:srgbClr val="FFFFFF"/>
                </a:solidFill>
                <a:latin typeface="Arial"/>
                <a:cs typeface="Arial"/>
              </a:rPr>
              <a:t>concerning</a:t>
            </a:r>
            <a:r>
              <a:rPr dirty="0" sz="1100" spc="-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100" spc="-20" b="1">
                <a:solidFill>
                  <a:srgbClr val="FFFFFF"/>
                </a:solidFill>
                <a:latin typeface="Arial"/>
                <a:cs typeface="Arial"/>
              </a:rPr>
              <a:t>DTSEN</a:t>
            </a:r>
            <a:endParaRPr sz="1100">
              <a:latin typeface="Arial"/>
              <a:cs typeface="Arial"/>
            </a:endParaRPr>
          </a:p>
          <a:p>
            <a:pPr algn="just" marL="12700" marR="5080">
              <a:lnSpc>
                <a:spcPct val="100000"/>
              </a:lnSpc>
              <a:spcBef>
                <a:spcPts val="495"/>
              </a:spcBef>
            </a:pPr>
            <a:r>
              <a:rPr dirty="0" sz="1150" spc="-100">
                <a:latin typeface="Microsoft Sans Serif"/>
                <a:cs typeface="Microsoft Sans Serif"/>
              </a:rPr>
              <a:t>DTSEN</a:t>
            </a:r>
            <a:r>
              <a:rPr dirty="0" sz="1150" spc="25">
                <a:latin typeface="Microsoft Sans Serif"/>
                <a:cs typeface="Microsoft Sans Serif"/>
              </a:rPr>
              <a:t> </a:t>
            </a:r>
            <a:r>
              <a:rPr dirty="0" sz="1150" spc="-30">
                <a:latin typeface="Microsoft Sans Serif"/>
                <a:cs typeface="Microsoft Sans Serif"/>
              </a:rPr>
              <a:t>is</a:t>
            </a:r>
            <a:r>
              <a:rPr dirty="0" sz="1150" spc="-40">
                <a:latin typeface="Microsoft Sans Serif"/>
                <a:cs typeface="Microsoft Sans Serif"/>
              </a:rPr>
              <a:t> </a:t>
            </a:r>
            <a:r>
              <a:rPr dirty="0" sz="1150">
                <a:latin typeface="Microsoft Sans Serif"/>
                <a:cs typeface="Microsoft Sans Serif"/>
              </a:rPr>
              <a:t>a</a:t>
            </a:r>
            <a:r>
              <a:rPr dirty="0" sz="1150" spc="5">
                <a:latin typeface="Microsoft Sans Serif"/>
                <a:cs typeface="Microsoft Sans Serif"/>
              </a:rPr>
              <a:t> </a:t>
            </a:r>
            <a:r>
              <a:rPr dirty="0" sz="1150" spc="-75" b="1">
                <a:latin typeface="Arial"/>
                <a:cs typeface="Arial"/>
              </a:rPr>
              <a:t>single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spc="-55" b="1">
                <a:latin typeface="Arial"/>
                <a:cs typeface="Arial"/>
              </a:rPr>
              <a:t>database</a:t>
            </a:r>
            <a:r>
              <a:rPr dirty="0" sz="1150" spc="-25" b="1">
                <a:latin typeface="Arial"/>
                <a:cs typeface="Arial"/>
              </a:rPr>
              <a:t> </a:t>
            </a:r>
            <a:r>
              <a:rPr dirty="0" sz="1150" spc="-30" b="1">
                <a:latin typeface="Arial"/>
                <a:cs typeface="Arial"/>
              </a:rPr>
              <a:t>of</a:t>
            </a:r>
            <a:r>
              <a:rPr dirty="0" sz="1150" spc="-5" b="1">
                <a:latin typeface="Arial"/>
                <a:cs typeface="Arial"/>
              </a:rPr>
              <a:t> </a:t>
            </a:r>
            <a:r>
              <a:rPr dirty="0" sz="1150" spc="-60" b="1">
                <a:latin typeface="Arial"/>
                <a:cs typeface="Arial"/>
              </a:rPr>
              <a:t>individuals</a:t>
            </a:r>
            <a:r>
              <a:rPr dirty="0" sz="1150" spc="-15" b="1">
                <a:latin typeface="Arial"/>
                <a:cs typeface="Arial"/>
              </a:rPr>
              <a:t> </a:t>
            </a:r>
            <a:r>
              <a:rPr dirty="0" sz="1150" spc="-10" b="1">
                <a:latin typeface="Arial"/>
                <a:cs typeface="Arial"/>
              </a:rPr>
              <a:t>and/or</a:t>
            </a:r>
            <a:r>
              <a:rPr dirty="0" sz="1150" spc="-25" b="1">
                <a:latin typeface="Arial"/>
                <a:cs typeface="Arial"/>
              </a:rPr>
              <a:t> </a:t>
            </a:r>
            <a:r>
              <a:rPr dirty="0" sz="1150" spc="-20" b="1">
                <a:latin typeface="Arial"/>
                <a:cs typeface="Arial"/>
              </a:rPr>
              <a:t>households </a:t>
            </a:r>
            <a:r>
              <a:rPr dirty="0" sz="1150">
                <a:latin typeface="Microsoft Sans Serif"/>
                <a:cs typeface="Microsoft Sans Serif"/>
              </a:rPr>
              <a:t>containing</a:t>
            </a:r>
            <a:r>
              <a:rPr dirty="0" sz="1150" spc="10">
                <a:latin typeface="Microsoft Sans Serif"/>
                <a:cs typeface="Microsoft Sans Serif"/>
              </a:rPr>
              <a:t> </a:t>
            </a:r>
            <a:r>
              <a:rPr dirty="0" sz="1150">
                <a:latin typeface="Microsoft Sans Serif"/>
                <a:cs typeface="Microsoft Sans Serif"/>
              </a:rPr>
              <a:t>the</a:t>
            </a:r>
            <a:r>
              <a:rPr dirty="0" sz="1150" spc="25">
                <a:latin typeface="Microsoft Sans Serif"/>
                <a:cs typeface="Microsoft Sans Serif"/>
              </a:rPr>
              <a:t> </a:t>
            </a:r>
            <a:r>
              <a:rPr dirty="0" sz="1150" spc="-70" b="1">
                <a:latin typeface="Arial"/>
                <a:cs typeface="Arial"/>
              </a:rPr>
              <a:t>socioeconomic</a:t>
            </a:r>
            <a:r>
              <a:rPr dirty="0" sz="1150" b="1">
                <a:latin typeface="Arial"/>
                <a:cs typeface="Arial"/>
              </a:rPr>
              <a:t> </a:t>
            </a:r>
            <a:r>
              <a:rPr dirty="0" sz="1150" spc="-20" b="1">
                <a:latin typeface="Arial"/>
                <a:cs typeface="Arial"/>
              </a:rPr>
              <a:t>data</a:t>
            </a:r>
            <a:r>
              <a:rPr dirty="0" sz="1150" spc="20" b="1">
                <a:latin typeface="Arial"/>
                <a:cs typeface="Arial"/>
              </a:rPr>
              <a:t> </a:t>
            </a:r>
            <a:r>
              <a:rPr dirty="0" sz="1150">
                <a:latin typeface="Microsoft Sans Serif"/>
                <a:cs typeface="Microsoft Sans Serif"/>
              </a:rPr>
              <a:t>matched</a:t>
            </a:r>
            <a:r>
              <a:rPr dirty="0" sz="1150" spc="40">
                <a:latin typeface="Microsoft Sans Serif"/>
                <a:cs typeface="Microsoft Sans Serif"/>
              </a:rPr>
              <a:t> </a:t>
            </a:r>
            <a:r>
              <a:rPr dirty="0" sz="1150">
                <a:latin typeface="Microsoft Sans Serif"/>
                <a:cs typeface="Microsoft Sans Serif"/>
              </a:rPr>
              <a:t>with</a:t>
            </a:r>
            <a:r>
              <a:rPr dirty="0" sz="1150" spc="20">
                <a:latin typeface="Microsoft Sans Serif"/>
                <a:cs typeface="Microsoft Sans Serif"/>
              </a:rPr>
              <a:t> </a:t>
            </a:r>
            <a:r>
              <a:rPr dirty="0" sz="1150" spc="-10">
                <a:latin typeface="Microsoft Sans Serif"/>
                <a:cs typeface="Microsoft Sans Serif"/>
              </a:rPr>
              <a:t>population records.</a:t>
            </a:r>
            <a:endParaRPr sz="1150">
              <a:latin typeface="Microsoft Sans Serif"/>
              <a:cs typeface="Microsoft Sans Serif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796153" y="1104138"/>
            <a:ext cx="2809240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BPS’</a:t>
            </a:r>
            <a:r>
              <a:rPr dirty="0" sz="1200" spc="-6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Trebuchet MS"/>
                <a:cs typeface="Trebuchet MS"/>
              </a:rPr>
              <a:t>Role:</a:t>
            </a:r>
            <a:r>
              <a:rPr dirty="0" sz="1200" spc="-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Trebuchet MS"/>
                <a:cs typeface="Trebuchet MS"/>
              </a:rPr>
              <a:t>Establishment,</a:t>
            </a:r>
            <a:r>
              <a:rPr dirty="0" sz="1200" spc="-8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Trebuchet MS"/>
                <a:cs typeface="Trebuchet MS"/>
              </a:rPr>
              <a:t>Management,</a:t>
            </a:r>
            <a:endParaRPr sz="1200">
              <a:latin typeface="Trebuchet MS"/>
              <a:cs typeface="Trebuchet MS"/>
            </a:endParaRPr>
          </a:p>
          <a:p>
            <a:pPr algn="ctr" marL="1905">
              <a:lnSpc>
                <a:spcPct val="100000"/>
              </a:lnSpc>
            </a:pPr>
            <a:r>
              <a:rPr dirty="0" sz="1200" spc="-25" b="1">
                <a:solidFill>
                  <a:srgbClr val="FFFFFF"/>
                </a:solidFill>
                <a:latin typeface="Trebuchet MS"/>
                <a:cs typeface="Trebuchet MS"/>
              </a:rPr>
              <a:t>Updating,</a:t>
            </a:r>
            <a:r>
              <a:rPr dirty="0" sz="12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dirty="0" sz="1200" spc="-7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30" b="1">
                <a:solidFill>
                  <a:srgbClr val="FFFFFF"/>
                </a:solidFill>
                <a:latin typeface="Trebuchet MS"/>
                <a:cs typeface="Trebuchet MS"/>
              </a:rPr>
              <a:t>Reporting</a:t>
            </a:r>
            <a:r>
              <a:rPr dirty="0" sz="1200" spc="-9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5" b="1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1200" spc="-7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200" spc="-20" b="1">
                <a:solidFill>
                  <a:srgbClr val="FFFFFF"/>
                </a:solidFill>
                <a:latin typeface="Trebuchet MS"/>
                <a:cs typeface="Trebuchet MS"/>
              </a:rPr>
              <a:t>DTSEN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16" name="object 16" descr=""/>
          <p:cNvSpPr/>
          <p:nvPr/>
        </p:nvSpPr>
        <p:spPr>
          <a:xfrm>
            <a:off x="6021196" y="1626616"/>
            <a:ext cx="2443480" cy="271145"/>
          </a:xfrm>
          <a:custGeom>
            <a:avLst/>
            <a:gdLst/>
            <a:ahLst/>
            <a:cxnLst/>
            <a:rect l="l" t="t" r="r" b="b"/>
            <a:pathLst>
              <a:path w="2443479" h="271144">
                <a:moveTo>
                  <a:pt x="2398141" y="0"/>
                </a:moveTo>
                <a:lnTo>
                  <a:pt x="45085" y="0"/>
                </a:lnTo>
                <a:lnTo>
                  <a:pt x="27539" y="3544"/>
                </a:lnTo>
                <a:lnTo>
                  <a:pt x="13208" y="13208"/>
                </a:lnTo>
                <a:lnTo>
                  <a:pt x="3544" y="27539"/>
                </a:lnTo>
                <a:lnTo>
                  <a:pt x="0" y="45085"/>
                </a:lnTo>
                <a:lnTo>
                  <a:pt x="0" y="225551"/>
                </a:lnTo>
                <a:lnTo>
                  <a:pt x="3544" y="243171"/>
                </a:lnTo>
                <a:lnTo>
                  <a:pt x="13207" y="257540"/>
                </a:lnTo>
                <a:lnTo>
                  <a:pt x="27539" y="267217"/>
                </a:lnTo>
                <a:lnTo>
                  <a:pt x="45085" y="270764"/>
                </a:lnTo>
                <a:lnTo>
                  <a:pt x="2398141" y="270764"/>
                </a:lnTo>
                <a:lnTo>
                  <a:pt x="2415686" y="267217"/>
                </a:lnTo>
                <a:lnTo>
                  <a:pt x="2430018" y="257540"/>
                </a:lnTo>
                <a:lnTo>
                  <a:pt x="2439681" y="243171"/>
                </a:lnTo>
                <a:lnTo>
                  <a:pt x="2443226" y="225551"/>
                </a:lnTo>
                <a:lnTo>
                  <a:pt x="2443226" y="45085"/>
                </a:lnTo>
                <a:lnTo>
                  <a:pt x="2439681" y="27539"/>
                </a:lnTo>
                <a:lnTo>
                  <a:pt x="2430018" y="13208"/>
                </a:lnTo>
                <a:lnTo>
                  <a:pt x="2415686" y="3544"/>
                </a:lnTo>
                <a:lnTo>
                  <a:pt x="2398141" y="0"/>
                </a:lnTo>
                <a:close/>
              </a:path>
            </a:pathLst>
          </a:custGeom>
          <a:solidFill>
            <a:srgbClr val="B3BD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 descr=""/>
          <p:cNvSpPr txBox="1"/>
          <p:nvPr/>
        </p:nvSpPr>
        <p:spPr>
          <a:xfrm>
            <a:off x="6196710" y="1671650"/>
            <a:ext cx="20929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5" b="1">
                <a:latin typeface="Arial"/>
                <a:cs typeface="Arial"/>
              </a:rPr>
              <a:t>Determining</a:t>
            </a:r>
            <a:r>
              <a:rPr dirty="0" sz="1000" spc="-10" b="1">
                <a:latin typeface="Arial"/>
                <a:cs typeface="Arial"/>
              </a:rPr>
              <a:t> Data</a:t>
            </a:r>
            <a:r>
              <a:rPr dirty="0" sz="1000" spc="-20" b="1">
                <a:latin typeface="Arial"/>
                <a:cs typeface="Arial"/>
              </a:rPr>
              <a:t> </a:t>
            </a:r>
            <a:r>
              <a:rPr dirty="0" sz="1000" spc="-80" b="1">
                <a:latin typeface="Arial"/>
                <a:cs typeface="Arial"/>
              </a:rPr>
              <a:t>Sources</a:t>
            </a:r>
            <a:r>
              <a:rPr dirty="0" sz="1000" spc="-10" b="1">
                <a:latin typeface="Arial"/>
                <a:cs typeface="Arial"/>
              </a:rPr>
              <a:t> </a:t>
            </a:r>
            <a:r>
              <a:rPr dirty="0" sz="1000" spc="-45" b="1">
                <a:latin typeface="Arial"/>
                <a:cs typeface="Arial"/>
              </a:rPr>
              <a:t>and</a:t>
            </a:r>
            <a:r>
              <a:rPr dirty="0" sz="1000" spc="-20" b="1">
                <a:latin typeface="Arial"/>
                <a:cs typeface="Arial"/>
              </a:rPr>
              <a:t> </a:t>
            </a:r>
            <a:r>
              <a:rPr dirty="0" sz="1000" spc="-40" b="1">
                <a:latin typeface="Arial"/>
                <a:cs typeface="Arial"/>
              </a:rPr>
              <a:t>Types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6159500" y="2022348"/>
            <a:ext cx="2166620" cy="324485"/>
          </a:xfrm>
          <a:custGeom>
            <a:avLst/>
            <a:gdLst/>
            <a:ahLst/>
            <a:cxnLst/>
            <a:rect l="l" t="t" r="r" b="b"/>
            <a:pathLst>
              <a:path w="2166620" h="324485">
                <a:moveTo>
                  <a:pt x="2112645" y="0"/>
                </a:moveTo>
                <a:lnTo>
                  <a:pt x="53975" y="0"/>
                </a:lnTo>
                <a:lnTo>
                  <a:pt x="32950" y="4236"/>
                </a:lnTo>
                <a:lnTo>
                  <a:pt x="15795" y="15795"/>
                </a:lnTo>
                <a:lnTo>
                  <a:pt x="4236" y="32950"/>
                </a:lnTo>
                <a:lnTo>
                  <a:pt x="0" y="53975"/>
                </a:lnTo>
                <a:lnTo>
                  <a:pt x="0" y="270001"/>
                </a:lnTo>
                <a:lnTo>
                  <a:pt x="4236" y="291026"/>
                </a:lnTo>
                <a:lnTo>
                  <a:pt x="15795" y="308181"/>
                </a:lnTo>
                <a:lnTo>
                  <a:pt x="32950" y="319740"/>
                </a:lnTo>
                <a:lnTo>
                  <a:pt x="53975" y="323976"/>
                </a:lnTo>
                <a:lnTo>
                  <a:pt x="2112645" y="323976"/>
                </a:lnTo>
                <a:lnTo>
                  <a:pt x="2133669" y="319740"/>
                </a:lnTo>
                <a:lnTo>
                  <a:pt x="2150824" y="308181"/>
                </a:lnTo>
                <a:lnTo>
                  <a:pt x="2162383" y="291026"/>
                </a:lnTo>
                <a:lnTo>
                  <a:pt x="2166620" y="270001"/>
                </a:lnTo>
                <a:lnTo>
                  <a:pt x="2166620" y="53975"/>
                </a:lnTo>
                <a:lnTo>
                  <a:pt x="2162383" y="32950"/>
                </a:lnTo>
                <a:lnTo>
                  <a:pt x="2150824" y="15795"/>
                </a:lnTo>
                <a:lnTo>
                  <a:pt x="2133669" y="4236"/>
                </a:lnTo>
                <a:lnTo>
                  <a:pt x="2112645" y="0"/>
                </a:lnTo>
                <a:close/>
              </a:path>
            </a:pathLst>
          </a:custGeom>
          <a:solidFill>
            <a:srgbClr val="B3BD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6350000" y="2018537"/>
            <a:ext cx="1786889" cy="330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93090" marR="5080" indent="-581025">
              <a:lnSpc>
                <a:spcPct val="100000"/>
              </a:lnSpc>
              <a:spcBef>
                <a:spcPts val="95"/>
              </a:spcBef>
            </a:pPr>
            <a:r>
              <a:rPr dirty="0" sz="1000" spc="-10" b="1">
                <a:latin typeface="Arial"/>
                <a:cs typeface="Arial"/>
              </a:rPr>
              <a:t>Data</a:t>
            </a:r>
            <a:r>
              <a:rPr dirty="0" sz="1000" spc="-25" b="1">
                <a:latin typeface="Arial"/>
                <a:cs typeface="Arial"/>
              </a:rPr>
              <a:t> </a:t>
            </a:r>
            <a:r>
              <a:rPr dirty="0" sz="1000" spc="-45" b="1">
                <a:latin typeface="Arial"/>
                <a:cs typeface="Arial"/>
              </a:rPr>
              <a:t>Reception</a:t>
            </a:r>
            <a:r>
              <a:rPr dirty="0" sz="1000" spc="-25" b="1">
                <a:latin typeface="Arial"/>
                <a:cs typeface="Arial"/>
              </a:rPr>
              <a:t> </a:t>
            </a:r>
            <a:r>
              <a:rPr dirty="0" sz="1000" spc="-50" b="1">
                <a:latin typeface="Arial"/>
                <a:cs typeface="Arial"/>
              </a:rPr>
              <a:t>and</a:t>
            </a:r>
            <a:r>
              <a:rPr dirty="0" sz="1000" spc="-30" b="1">
                <a:latin typeface="Arial"/>
                <a:cs typeface="Arial"/>
              </a:rPr>
              <a:t> Integration </a:t>
            </a:r>
            <a:r>
              <a:rPr dirty="0" sz="1000" spc="-10" b="1">
                <a:latin typeface="Arial"/>
                <a:cs typeface="Arial"/>
              </a:rPr>
              <a:t>(Matching)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6881621" y="2632329"/>
            <a:ext cx="722630" cy="257810"/>
          </a:xfrm>
          <a:custGeom>
            <a:avLst/>
            <a:gdLst/>
            <a:ahLst/>
            <a:cxnLst/>
            <a:rect l="l" t="t" r="r" b="b"/>
            <a:pathLst>
              <a:path w="722629" h="257810">
                <a:moveTo>
                  <a:pt x="679450" y="0"/>
                </a:moveTo>
                <a:lnTo>
                  <a:pt x="42925" y="0"/>
                </a:lnTo>
                <a:lnTo>
                  <a:pt x="26199" y="3387"/>
                </a:lnTo>
                <a:lnTo>
                  <a:pt x="12557" y="12620"/>
                </a:lnTo>
                <a:lnTo>
                  <a:pt x="3367" y="26306"/>
                </a:lnTo>
                <a:lnTo>
                  <a:pt x="0" y="43052"/>
                </a:lnTo>
                <a:lnTo>
                  <a:pt x="0" y="214883"/>
                </a:lnTo>
                <a:lnTo>
                  <a:pt x="3367" y="231610"/>
                </a:lnTo>
                <a:lnTo>
                  <a:pt x="12557" y="245252"/>
                </a:lnTo>
                <a:lnTo>
                  <a:pt x="26199" y="254442"/>
                </a:lnTo>
                <a:lnTo>
                  <a:pt x="42925" y="257809"/>
                </a:lnTo>
                <a:lnTo>
                  <a:pt x="679450" y="257809"/>
                </a:lnTo>
                <a:lnTo>
                  <a:pt x="696176" y="254442"/>
                </a:lnTo>
                <a:lnTo>
                  <a:pt x="709818" y="245252"/>
                </a:lnTo>
                <a:lnTo>
                  <a:pt x="719008" y="231610"/>
                </a:lnTo>
                <a:lnTo>
                  <a:pt x="722376" y="214883"/>
                </a:lnTo>
                <a:lnTo>
                  <a:pt x="722376" y="43052"/>
                </a:lnTo>
                <a:lnTo>
                  <a:pt x="719008" y="26306"/>
                </a:lnTo>
                <a:lnTo>
                  <a:pt x="709818" y="12620"/>
                </a:lnTo>
                <a:lnTo>
                  <a:pt x="696176" y="3387"/>
                </a:lnTo>
                <a:lnTo>
                  <a:pt x="679450" y="0"/>
                </a:lnTo>
                <a:close/>
              </a:path>
            </a:pathLst>
          </a:custGeom>
          <a:solidFill>
            <a:srgbClr val="B3BD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7041006" y="2671698"/>
            <a:ext cx="4057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75" b="1">
                <a:solidFill>
                  <a:srgbClr val="172134"/>
                </a:solidFill>
                <a:latin typeface="Arial"/>
                <a:cs typeface="Arial"/>
              </a:rPr>
              <a:t>DTSEN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 descr=""/>
          <p:cNvSpPr/>
          <p:nvPr/>
        </p:nvSpPr>
        <p:spPr>
          <a:xfrm>
            <a:off x="6661784" y="3107308"/>
            <a:ext cx="1162050" cy="384810"/>
          </a:xfrm>
          <a:custGeom>
            <a:avLst/>
            <a:gdLst/>
            <a:ahLst/>
            <a:cxnLst/>
            <a:rect l="l" t="t" r="r" b="b"/>
            <a:pathLst>
              <a:path w="1162050" h="384810">
                <a:moveTo>
                  <a:pt x="1097915" y="0"/>
                </a:moveTo>
                <a:lnTo>
                  <a:pt x="64008" y="0"/>
                </a:lnTo>
                <a:lnTo>
                  <a:pt x="39112" y="5038"/>
                </a:lnTo>
                <a:lnTo>
                  <a:pt x="18764" y="18780"/>
                </a:lnTo>
                <a:lnTo>
                  <a:pt x="5036" y="39165"/>
                </a:lnTo>
                <a:lnTo>
                  <a:pt x="0" y="64135"/>
                </a:lnTo>
                <a:lnTo>
                  <a:pt x="0" y="320548"/>
                </a:lnTo>
                <a:lnTo>
                  <a:pt x="5036" y="345517"/>
                </a:lnTo>
                <a:lnTo>
                  <a:pt x="18764" y="365902"/>
                </a:lnTo>
                <a:lnTo>
                  <a:pt x="39112" y="379644"/>
                </a:lnTo>
                <a:lnTo>
                  <a:pt x="64008" y="384683"/>
                </a:lnTo>
                <a:lnTo>
                  <a:pt x="1097915" y="384683"/>
                </a:lnTo>
                <a:lnTo>
                  <a:pt x="1122884" y="379644"/>
                </a:lnTo>
                <a:lnTo>
                  <a:pt x="1143269" y="365902"/>
                </a:lnTo>
                <a:lnTo>
                  <a:pt x="1157011" y="345517"/>
                </a:lnTo>
                <a:lnTo>
                  <a:pt x="1162050" y="320548"/>
                </a:lnTo>
                <a:lnTo>
                  <a:pt x="1162050" y="64135"/>
                </a:lnTo>
                <a:lnTo>
                  <a:pt x="1157011" y="39165"/>
                </a:lnTo>
                <a:lnTo>
                  <a:pt x="1143269" y="18780"/>
                </a:lnTo>
                <a:lnTo>
                  <a:pt x="1122884" y="5038"/>
                </a:lnTo>
                <a:lnTo>
                  <a:pt x="1097915" y="0"/>
                </a:lnTo>
                <a:close/>
              </a:path>
            </a:pathLst>
          </a:custGeom>
          <a:solidFill>
            <a:srgbClr val="B3BD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 txBox="1"/>
          <p:nvPr/>
        </p:nvSpPr>
        <p:spPr>
          <a:xfrm>
            <a:off x="6786498" y="3134105"/>
            <a:ext cx="913765" cy="3302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66700" marR="5080" indent="-254635">
              <a:lnSpc>
                <a:spcPct val="100000"/>
              </a:lnSpc>
              <a:spcBef>
                <a:spcPts val="95"/>
              </a:spcBef>
            </a:pPr>
            <a:r>
              <a:rPr dirty="0" sz="1000" spc="-30" b="1">
                <a:latin typeface="Arial"/>
                <a:cs typeface="Arial"/>
              </a:rPr>
              <a:t>Management</a:t>
            </a:r>
            <a:r>
              <a:rPr dirty="0" sz="1000" spc="-20" b="1">
                <a:latin typeface="Arial"/>
                <a:cs typeface="Arial"/>
              </a:rPr>
              <a:t> </a:t>
            </a:r>
            <a:r>
              <a:rPr dirty="0" sz="1000" spc="-25" b="1">
                <a:latin typeface="Arial"/>
                <a:cs typeface="Arial"/>
              </a:rPr>
              <a:t>of </a:t>
            </a:r>
            <a:r>
              <a:rPr dirty="0" sz="1000" spc="-10" b="1">
                <a:latin typeface="Arial"/>
                <a:cs typeface="Arial"/>
              </a:rPr>
              <a:t>DTSEN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6661784" y="3695827"/>
            <a:ext cx="1162050" cy="264160"/>
          </a:xfrm>
          <a:custGeom>
            <a:avLst/>
            <a:gdLst/>
            <a:ahLst/>
            <a:cxnLst/>
            <a:rect l="l" t="t" r="r" b="b"/>
            <a:pathLst>
              <a:path w="1162050" h="264160">
                <a:moveTo>
                  <a:pt x="1118108" y="0"/>
                </a:moveTo>
                <a:lnTo>
                  <a:pt x="43942" y="0"/>
                </a:lnTo>
                <a:lnTo>
                  <a:pt x="26842" y="3456"/>
                </a:lnTo>
                <a:lnTo>
                  <a:pt x="12874" y="12890"/>
                </a:lnTo>
                <a:lnTo>
                  <a:pt x="3454" y="26896"/>
                </a:lnTo>
                <a:lnTo>
                  <a:pt x="0" y="44069"/>
                </a:lnTo>
                <a:lnTo>
                  <a:pt x="0" y="220002"/>
                </a:lnTo>
                <a:lnTo>
                  <a:pt x="3454" y="237127"/>
                </a:lnTo>
                <a:lnTo>
                  <a:pt x="12874" y="251115"/>
                </a:lnTo>
                <a:lnTo>
                  <a:pt x="26842" y="260548"/>
                </a:lnTo>
                <a:lnTo>
                  <a:pt x="43942" y="264007"/>
                </a:lnTo>
                <a:lnTo>
                  <a:pt x="1118108" y="264007"/>
                </a:lnTo>
                <a:lnTo>
                  <a:pt x="1135207" y="260548"/>
                </a:lnTo>
                <a:lnTo>
                  <a:pt x="1149175" y="251115"/>
                </a:lnTo>
                <a:lnTo>
                  <a:pt x="1158595" y="237127"/>
                </a:lnTo>
                <a:lnTo>
                  <a:pt x="1162050" y="220002"/>
                </a:lnTo>
                <a:lnTo>
                  <a:pt x="1162050" y="44069"/>
                </a:lnTo>
                <a:lnTo>
                  <a:pt x="1158595" y="26896"/>
                </a:lnTo>
                <a:lnTo>
                  <a:pt x="1149175" y="12890"/>
                </a:lnTo>
                <a:lnTo>
                  <a:pt x="1135207" y="3456"/>
                </a:lnTo>
                <a:lnTo>
                  <a:pt x="1118108" y="0"/>
                </a:lnTo>
                <a:close/>
              </a:path>
            </a:pathLst>
          </a:custGeom>
          <a:solidFill>
            <a:srgbClr val="B3BD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/>
          <p:nvPr/>
        </p:nvSpPr>
        <p:spPr>
          <a:xfrm>
            <a:off x="6780656" y="3738473"/>
            <a:ext cx="9239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0" b="1">
                <a:solidFill>
                  <a:srgbClr val="172134"/>
                </a:solidFill>
                <a:latin typeface="Arial"/>
                <a:cs typeface="Arial"/>
              </a:rPr>
              <a:t>Updated </a:t>
            </a:r>
            <a:r>
              <a:rPr dirty="0" sz="1000" spc="-65" b="1">
                <a:solidFill>
                  <a:srgbClr val="172134"/>
                </a:solidFill>
                <a:latin typeface="Arial"/>
                <a:cs typeface="Arial"/>
              </a:rPr>
              <a:t>DTSEN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5781421" y="4152633"/>
            <a:ext cx="2922905" cy="813435"/>
          </a:xfrm>
          <a:custGeom>
            <a:avLst/>
            <a:gdLst/>
            <a:ahLst/>
            <a:cxnLst/>
            <a:rect l="l" t="t" r="r" b="b"/>
            <a:pathLst>
              <a:path w="2922904" h="813435">
                <a:moveTo>
                  <a:pt x="2787269" y="0"/>
                </a:moveTo>
                <a:lnTo>
                  <a:pt x="135508" y="0"/>
                </a:lnTo>
                <a:lnTo>
                  <a:pt x="92642" y="6909"/>
                </a:lnTo>
                <a:lnTo>
                  <a:pt x="55440" y="26149"/>
                </a:lnTo>
                <a:lnTo>
                  <a:pt x="26119" y="55486"/>
                </a:lnTo>
                <a:lnTo>
                  <a:pt x="6899" y="92688"/>
                </a:lnTo>
                <a:lnTo>
                  <a:pt x="0" y="135521"/>
                </a:lnTo>
                <a:lnTo>
                  <a:pt x="0" y="677583"/>
                </a:lnTo>
                <a:lnTo>
                  <a:pt x="6899" y="720416"/>
                </a:lnTo>
                <a:lnTo>
                  <a:pt x="26119" y="757618"/>
                </a:lnTo>
                <a:lnTo>
                  <a:pt x="55440" y="786955"/>
                </a:lnTo>
                <a:lnTo>
                  <a:pt x="92642" y="806195"/>
                </a:lnTo>
                <a:lnTo>
                  <a:pt x="135508" y="813104"/>
                </a:lnTo>
                <a:lnTo>
                  <a:pt x="2787269" y="813104"/>
                </a:lnTo>
                <a:lnTo>
                  <a:pt x="2830135" y="806195"/>
                </a:lnTo>
                <a:lnTo>
                  <a:pt x="2867337" y="786955"/>
                </a:lnTo>
                <a:lnTo>
                  <a:pt x="2896658" y="757618"/>
                </a:lnTo>
                <a:lnTo>
                  <a:pt x="2915878" y="720416"/>
                </a:lnTo>
                <a:lnTo>
                  <a:pt x="2922778" y="677583"/>
                </a:lnTo>
                <a:lnTo>
                  <a:pt x="2922778" y="135521"/>
                </a:lnTo>
                <a:lnTo>
                  <a:pt x="2915878" y="92688"/>
                </a:lnTo>
                <a:lnTo>
                  <a:pt x="2896658" y="55486"/>
                </a:lnTo>
                <a:lnTo>
                  <a:pt x="2867337" y="26149"/>
                </a:lnTo>
                <a:lnTo>
                  <a:pt x="2830135" y="6909"/>
                </a:lnTo>
                <a:lnTo>
                  <a:pt x="2787269" y="0"/>
                </a:lnTo>
                <a:close/>
              </a:path>
            </a:pathLst>
          </a:custGeom>
          <a:solidFill>
            <a:srgbClr val="B3BD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5900673" y="4195673"/>
            <a:ext cx="2585720" cy="725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68020">
              <a:lnSpc>
                <a:spcPts val="1195"/>
              </a:lnSpc>
              <a:spcBef>
                <a:spcPts val="95"/>
              </a:spcBef>
            </a:pPr>
            <a:r>
              <a:rPr dirty="0" sz="1000" spc="-80" b="1">
                <a:latin typeface="Arial"/>
                <a:cs typeface="Arial"/>
              </a:rPr>
              <a:t>Submission</a:t>
            </a:r>
            <a:r>
              <a:rPr dirty="0" sz="1000" spc="20" b="1">
                <a:latin typeface="Arial"/>
                <a:cs typeface="Arial"/>
              </a:rPr>
              <a:t> </a:t>
            </a:r>
            <a:r>
              <a:rPr dirty="0" sz="1000" spc="-30" b="1">
                <a:latin typeface="Arial"/>
                <a:cs typeface="Arial"/>
              </a:rPr>
              <a:t>of</a:t>
            </a:r>
            <a:r>
              <a:rPr dirty="0" sz="1000" spc="-15" b="1">
                <a:latin typeface="Arial"/>
                <a:cs typeface="Arial"/>
              </a:rPr>
              <a:t> </a:t>
            </a:r>
            <a:r>
              <a:rPr dirty="0" sz="1000" spc="-90" b="1">
                <a:latin typeface="Arial"/>
                <a:cs typeface="Arial"/>
              </a:rPr>
              <a:t>DTSEN</a:t>
            </a:r>
            <a:r>
              <a:rPr dirty="0" sz="1000" spc="15" b="1">
                <a:latin typeface="Arial"/>
                <a:cs typeface="Arial"/>
              </a:rPr>
              <a:t> </a:t>
            </a:r>
            <a:r>
              <a:rPr dirty="0" sz="900" spc="-25">
                <a:latin typeface="Microsoft Sans Serif"/>
                <a:cs typeface="Microsoft Sans Serif"/>
              </a:rPr>
              <a:t>to:</a:t>
            </a:r>
            <a:endParaRPr sz="900">
              <a:latin typeface="Microsoft Sans Serif"/>
              <a:cs typeface="Microsoft Sans Serif"/>
            </a:endParaRPr>
          </a:p>
          <a:p>
            <a:pPr marL="184785" indent="-172085">
              <a:lnSpc>
                <a:spcPts val="1075"/>
              </a:lnSpc>
              <a:buFont typeface="Arial MT"/>
              <a:buChar char="•"/>
              <a:tabLst>
                <a:tab pos="184785" algn="l"/>
              </a:tabLst>
            </a:pPr>
            <a:r>
              <a:rPr dirty="0" sz="900">
                <a:latin typeface="Microsoft Sans Serif"/>
                <a:cs typeface="Microsoft Sans Serif"/>
              </a:rPr>
              <a:t>Coordinating</a:t>
            </a:r>
            <a:r>
              <a:rPr dirty="0" sz="900" spc="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Ministry</a:t>
            </a:r>
            <a:r>
              <a:rPr dirty="0" sz="900" spc="1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for</a:t>
            </a:r>
            <a:r>
              <a:rPr dirty="0" sz="900" spc="1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Human</a:t>
            </a:r>
            <a:r>
              <a:rPr dirty="0" sz="900" spc="-5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Development,</a:t>
            </a:r>
            <a:endParaRPr sz="900">
              <a:latin typeface="Microsoft Sans Serif"/>
              <a:cs typeface="Microsoft Sans Serif"/>
            </a:endParaRPr>
          </a:p>
          <a:p>
            <a:pPr marL="184785" indent="-172085">
              <a:lnSpc>
                <a:spcPct val="100000"/>
              </a:lnSpc>
              <a:buFont typeface="Arial MT"/>
              <a:buChar char="•"/>
              <a:tabLst>
                <a:tab pos="184785" algn="l"/>
              </a:tabLst>
            </a:pPr>
            <a:r>
              <a:rPr dirty="0" sz="900">
                <a:latin typeface="Microsoft Sans Serif"/>
                <a:cs typeface="Microsoft Sans Serif"/>
              </a:rPr>
              <a:t>Ministry</a:t>
            </a:r>
            <a:r>
              <a:rPr dirty="0" sz="900" spc="4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of</a:t>
            </a:r>
            <a:r>
              <a:rPr dirty="0" sz="900" spc="4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National</a:t>
            </a:r>
            <a:r>
              <a:rPr dirty="0" sz="900" spc="1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Development</a:t>
            </a:r>
            <a:r>
              <a:rPr dirty="0" sz="900" spc="70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Planning,</a:t>
            </a:r>
            <a:endParaRPr sz="900">
              <a:latin typeface="Microsoft Sans Serif"/>
              <a:cs typeface="Microsoft Sans Serif"/>
            </a:endParaRPr>
          </a:p>
          <a:p>
            <a:pPr marL="184785" indent="-172085">
              <a:lnSpc>
                <a:spcPct val="100000"/>
              </a:lnSpc>
              <a:buFont typeface="Arial MT"/>
              <a:buChar char="•"/>
              <a:tabLst>
                <a:tab pos="184785" algn="l"/>
              </a:tabLst>
            </a:pPr>
            <a:r>
              <a:rPr dirty="0" sz="900">
                <a:latin typeface="Microsoft Sans Serif"/>
                <a:cs typeface="Microsoft Sans Serif"/>
              </a:rPr>
              <a:t>Ministry</a:t>
            </a:r>
            <a:r>
              <a:rPr dirty="0" sz="900" spc="25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of</a:t>
            </a:r>
            <a:r>
              <a:rPr dirty="0" sz="900" spc="25">
                <a:latin typeface="Microsoft Sans Serif"/>
                <a:cs typeface="Microsoft Sans Serif"/>
              </a:rPr>
              <a:t> </a:t>
            </a:r>
            <a:r>
              <a:rPr dirty="0" sz="900" spc="-20">
                <a:latin typeface="Microsoft Sans Serif"/>
                <a:cs typeface="Microsoft Sans Serif"/>
              </a:rPr>
              <a:t>Social</a:t>
            </a:r>
            <a:r>
              <a:rPr dirty="0" sz="900" spc="10">
                <a:latin typeface="Microsoft Sans Serif"/>
                <a:cs typeface="Microsoft Sans Serif"/>
              </a:rPr>
              <a:t> </a:t>
            </a:r>
            <a:r>
              <a:rPr dirty="0" sz="900" spc="-10">
                <a:latin typeface="Microsoft Sans Serif"/>
                <a:cs typeface="Microsoft Sans Serif"/>
              </a:rPr>
              <a:t>Affairs,</a:t>
            </a:r>
            <a:endParaRPr sz="900">
              <a:latin typeface="Microsoft Sans Serif"/>
              <a:cs typeface="Microsoft Sans Serif"/>
            </a:endParaRPr>
          </a:p>
          <a:p>
            <a:pPr marL="184785" indent="-172085">
              <a:lnSpc>
                <a:spcPct val="100000"/>
              </a:lnSpc>
              <a:buFont typeface="Arial MT"/>
              <a:buChar char="•"/>
              <a:tabLst>
                <a:tab pos="184785" algn="l"/>
              </a:tabLst>
            </a:pPr>
            <a:r>
              <a:rPr dirty="0" sz="900">
                <a:latin typeface="Microsoft Sans Serif"/>
                <a:cs typeface="Microsoft Sans Serif"/>
              </a:rPr>
              <a:t>Financial</a:t>
            </a:r>
            <a:r>
              <a:rPr dirty="0" sz="900" spc="-50">
                <a:latin typeface="Microsoft Sans Serif"/>
                <a:cs typeface="Microsoft Sans Serif"/>
              </a:rPr>
              <a:t> </a:t>
            </a:r>
            <a:r>
              <a:rPr dirty="0" sz="900" spc="-20">
                <a:latin typeface="Microsoft Sans Serif"/>
                <a:cs typeface="Microsoft Sans Serif"/>
              </a:rPr>
              <a:t>Supervisory</a:t>
            </a:r>
            <a:r>
              <a:rPr dirty="0" sz="900">
                <a:latin typeface="Microsoft Sans Serif"/>
                <a:cs typeface="Microsoft Sans Serif"/>
              </a:rPr>
              <a:t> and</a:t>
            </a:r>
            <a:r>
              <a:rPr dirty="0" sz="900" spc="-30">
                <a:latin typeface="Microsoft Sans Serif"/>
                <a:cs typeface="Microsoft Sans Serif"/>
              </a:rPr>
              <a:t> </a:t>
            </a:r>
            <a:r>
              <a:rPr dirty="0" sz="900">
                <a:latin typeface="Microsoft Sans Serif"/>
                <a:cs typeface="Microsoft Sans Serif"/>
              </a:rPr>
              <a:t>Development </a:t>
            </a:r>
            <a:r>
              <a:rPr dirty="0" sz="900" spc="-10">
                <a:latin typeface="Microsoft Sans Serif"/>
                <a:cs typeface="Microsoft Sans Serif"/>
              </a:rPr>
              <a:t>Board.</a:t>
            </a:r>
            <a:endParaRPr sz="900">
              <a:latin typeface="Microsoft Sans Serif"/>
              <a:cs typeface="Microsoft Sans Serif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0" y="1143508"/>
            <a:ext cx="8152765" cy="3009265"/>
            <a:chOff x="0" y="1143508"/>
            <a:chExt cx="8152765" cy="3009265"/>
          </a:xfrm>
        </p:grpSpPr>
        <p:pic>
          <p:nvPicPr>
            <p:cNvPr id="29" name="object 2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04709" y="1897380"/>
              <a:ext cx="76200" cy="124968"/>
            </a:xfrm>
            <a:prstGeom prst="rect">
              <a:avLst/>
            </a:prstGeom>
          </p:spPr>
        </p:pic>
        <p:sp>
          <p:nvSpPr>
            <p:cNvPr id="30" name="object 30" descr=""/>
            <p:cNvSpPr/>
            <p:nvPr/>
          </p:nvSpPr>
          <p:spPr>
            <a:xfrm>
              <a:off x="7204709" y="2346325"/>
              <a:ext cx="76200" cy="286385"/>
            </a:xfrm>
            <a:custGeom>
              <a:avLst/>
              <a:gdLst/>
              <a:ahLst/>
              <a:cxnLst/>
              <a:rect l="l" t="t" r="r" b="b"/>
              <a:pathLst>
                <a:path w="76200" h="286385">
                  <a:moveTo>
                    <a:pt x="31750" y="209804"/>
                  </a:moveTo>
                  <a:lnTo>
                    <a:pt x="0" y="209804"/>
                  </a:lnTo>
                  <a:lnTo>
                    <a:pt x="38100" y="286004"/>
                  </a:lnTo>
                  <a:lnTo>
                    <a:pt x="69850" y="222504"/>
                  </a:lnTo>
                  <a:lnTo>
                    <a:pt x="31750" y="222504"/>
                  </a:lnTo>
                  <a:lnTo>
                    <a:pt x="31750" y="209804"/>
                  </a:lnTo>
                  <a:close/>
                </a:path>
                <a:path w="76200" h="286385">
                  <a:moveTo>
                    <a:pt x="44450" y="0"/>
                  </a:moveTo>
                  <a:lnTo>
                    <a:pt x="31750" y="0"/>
                  </a:lnTo>
                  <a:lnTo>
                    <a:pt x="31750" y="222504"/>
                  </a:lnTo>
                  <a:lnTo>
                    <a:pt x="44450" y="222504"/>
                  </a:lnTo>
                  <a:lnTo>
                    <a:pt x="44450" y="0"/>
                  </a:lnTo>
                  <a:close/>
                </a:path>
                <a:path w="76200" h="286385">
                  <a:moveTo>
                    <a:pt x="76200" y="209804"/>
                  </a:moveTo>
                  <a:lnTo>
                    <a:pt x="44450" y="209804"/>
                  </a:lnTo>
                  <a:lnTo>
                    <a:pt x="44450" y="222504"/>
                  </a:lnTo>
                  <a:lnTo>
                    <a:pt x="69850" y="222504"/>
                  </a:lnTo>
                  <a:lnTo>
                    <a:pt x="76200" y="209804"/>
                  </a:lnTo>
                  <a:close/>
                </a:path>
              </a:pathLst>
            </a:custGeom>
            <a:solidFill>
              <a:srgbClr val="172134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04709" y="2890138"/>
              <a:ext cx="76200" cy="217169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04709" y="3491991"/>
              <a:ext cx="76200" cy="203834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04709" y="3959834"/>
              <a:ext cx="76200" cy="192798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6392545" y="2480817"/>
              <a:ext cx="1760220" cy="857250"/>
            </a:xfrm>
            <a:custGeom>
              <a:avLst/>
              <a:gdLst/>
              <a:ahLst/>
              <a:cxnLst/>
              <a:rect l="l" t="t" r="r" b="b"/>
              <a:pathLst>
                <a:path w="1760220" h="857250">
                  <a:moveTo>
                    <a:pt x="50800" y="812546"/>
                  </a:moveTo>
                  <a:lnTo>
                    <a:pt x="0" y="812546"/>
                  </a:lnTo>
                  <a:lnTo>
                    <a:pt x="0" y="825246"/>
                  </a:lnTo>
                  <a:lnTo>
                    <a:pt x="50800" y="825246"/>
                  </a:lnTo>
                  <a:lnTo>
                    <a:pt x="50800" y="812546"/>
                  </a:lnTo>
                  <a:close/>
                </a:path>
                <a:path w="1760220" h="857250">
                  <a:moveTo>
                    <a:pt x="139700" y="812546"/>
                  </a:moveTo>
                  <a:lnTo>
                    <a:pt x="88900" y="812546"/>
                  </a:lnTo>
                  <a:lnTo>
                    <a:pt x="88900" y="825246"/>
                  </a:lnTo>
                  <a:lnTo>
                    <a:pt x="139700" y="825246"/>
                  </a:lnTo>
                  <a:lnTo>
                    <a:pt x="139700" y="812546"/>
                  </a:lnTo>
                  <a:close/>
                </a:path>
                <a:path w="1760220" h="857250">
                  <a:moveTo>
                    <a:pt x="178549" y="31750"/>
                  </a:moveTo>
                  <a:lnTo>
                    <a:pt x="127749" y="31750"/>
                  </a:lnTo>
                  <a:lnTo>
                    <a:pt x="127749" y="44450"/>
                  </a:lnTo>
                  <a:lnTo>
                    <a:pt x="178549" y="44450"/>
                  </a:lnTo>
                  <a:lnTo>
                    <a:pt x="178549" y="31750"/>
                  </a:lnTo>
                  <a:close/>
                </a:path>
                <a:path w="1760220" h="857250">
                  <a:moveTo>
                    <a:pt x="267462" y="31750"/>
                  </a:moveTo>
                  <a:lnTo>
                    <a:pt x="216649" y="31750"/>
                  </a:lnTo>
                  <a:lnTo>
                    <a:pt x="216649" y="44450"/>
                  </a:lnTo>
                  <a:lnTo>
                    <a:pt x="267462" y="44450"/>
                  </a:lnTo>
                  <a:lnTo>
                    <a:pt x="267462" y="31750"/>
                  </a:lnTo>
                  <a:close/>
                </a:path>
                <a:path w="1760220" h="857250">
                  <a:moveTo>
                    <a:pt x="269240" y="818896"/>
                  </a:moveTo>
                  <a:lnTo>
                    <a:pt x="256527" y="812546"/>
                  </a:lnTo>
                  <a:lnTo>
                    <a:pt x="193027" y="780796"/>
                  </a:lnTo>
                  <a:lnTo>
                    <a:pt x="193027" y="812546"/>
                  </a:lnTo>
                  <a:lnTo>
                    <a:pt x="177800" y="812546"/>
                  </a:lnTo>
                  <a:lnTo>
                    <a:pt x="177800" y="825246"/>
                  </a:lnTo>
                  <a:lnTo>
                    <a:pt x="193027" y="825246"/>
                  </a:lnTo>
                  <a:lnTo>
                    <a:pt x="193027" y="856996"/>
                  </a:lnTo>
                  <a:lnTo>
                    <a:pt x="256527" y="825246"/>
                  </a:lnTo>
                  <a:lnTo>
                    <a:pt x="269240" y="818896"/>
                  </a:lnTo>
                  <a:close/>
                </a:path>
                <a:path w="1760220" h="857250">
                  <a:moveTo>
                    <a:pt x="356362" y="31750"/>
                  </a:moveTo>
                  <a:lnTo>
                    <a:pt x="305562" y="31750"/>
                  </a:lnTo>
                  <a:lnTo>
                    <a:pt x="305562" y="44450"/>
                  </a:lnTo>
                  <a:lnTo>
                    <a:pt x="356362" y="44450"/>
                  </a:lnTo>
                  <a:lnTo>
                    <a:pt x="356362" y="31750"/>
                  </a:lnTo>
                  <a:close/>
                </a:path>
                <a:path w="1760220" h="857250">
                  <a:moveTo>
                    <a:pt x="445262" y="31750"/>
                  </a:moveTo>
                  <a:lnTo>
                    <a:pt x="394462" y="31750"/>
                  </a:lnTo>
                  <a:lnTo>
                    <a:pt x="394462" y="44450"/>
                  </a:lnTo>
                  <a:lnTo>
                    <a:pt x="445262" y="44450"/>
                  </a:lnTo>
                  <a:lnTo>
                    <a:pt x="445262" y="31750"/>
                  </a:lnTo>
                  <a:close/>
                </a:path>
                <a:path w="1760220" h="857250">
                  <a:moveTo>
                    <a:pt x="534162" y="31750"/>
                  </a:moveTo>
                  <a:lnTo>
                    <a:pt x="483362" y="31750"/>
                  </a:lnTo>
                  <a:lnTo>
                    <a:pt x="483362" y="44450"/>
                  </a:lnTo>
                  <a:lnTo>
                    <a:pt x="534162" y="44450"/>
                  </a:lnTo>
                  <a:lnTo>
                    <a:pt x="534162" y="31750"/>
                  </a:lnTo>
                  <a:close/>
                </a:path>
                <a:path w="1760220" h="857250">
                  <a:moveTo>
                    <a:pt x="623062" y="31750"/>
                  </a:moveTo>
                  <a:lnTo>
                    <a:pt x="572262" y="31750"/>
                  </a:lnTo>
                  <a:lnTo>
                    <a:pt x="572262" y="44450"/>
                  </a:lnTo>
                  <a:lnTo>
                    <a:pt x="623062" y="44450"/>
                  </a:lnTo>
                  <a:lnTo>
                    <a:pt x="623062" y="31750"/>
                  </a:lnTo>
                  <a:close/>
                </a:path>
                <a:path w="1760220" h="857250">
                  <a:moveTo>
                    <a:pt x="711962" y="31750"/>
                  </a:moveTo>
                  <a:lnTo>
                    <a:pt x="661162" y="31750"/>
                  </a:lnTo>
                  <a:lnTo>
                    <a:pt x="661162" y="44450"/>
                  </a:lnTo>
                  <a:lnTo>
                    <a:pt x="711962" y="44450"/>
                  </a:lnTo>
                  <a:lnTo>
                    <a:pt x="711962" y="31750"/>
                  </a:lnTo>
                  <a:close/>
                </a:path>
                <a:path w="1760220" h="857250">
                  <a:moveTo>
                    <a:pt x="850265" y="38100"/>
                  </a:moveTo>
                  <a:lnTo>
                    <a:pt x="837565" y="31750"/>
                  </a:lnTo>
                  <a:lnTo>
                    <a:pt x="774065" y="0"/>
                  </a:lnTo>
                  <a:lnTo>
                    <a:pt x="774065" y="31750"/>
                  </a:lnTo>
                  <a:lnTo>
                    <a:pt x="750062" y="31750"/>
                  </a:lnTo>
                  <a:lnTo>
                    <a:pt x="750062" y="44450"/>
                  </a:lnTo>
                  <a:lnTo>
                    <a:pt x="774065" y="44450"/>
                  </a:lnTo>
                  <a:lnTo>
                    <a:pt x="774065" y="76200"/>
                  </a:lnTo>
                  <a:lnTo>
                    <a:pt x="837565" y="44450"/>
                  </a:lnTo>
                  <a:lnTo>
                    <a:pt x="850265" y="38100"/>
                  </a:lnTo>
                  <a:close/>
                </a:path>
                <a:path w="1760220" h="857250">
                  <a:moveTo>
                    <a:pt x="1507490" y="780796"/>
                  </a:moveTo>
                  <a:lnTo>
                    <a:pt x="1431290" y="818896"/>
                  </a:lnTo>
                  <a:lnTo>
                    <a:pt x="1507490" y="856996"/>
                  </a:lnTo>
                  <a:lnTo>
                    <a:pt x="1507490" y="780796"/>
                  </a:lnTo>
                  <a:close/>
                </a:path>
                <a:path w="1760220" h="857250">
                  <a:moveTo>
                    <a:pt x="1582166" y="812546"/>
                  </a:moveTo>
                  <a:lnTo>
                    <a:pt x="1531366" y="812546"/>
                  </a:lnTo>
                  <a:lnTo>
                    <a:pt x="1531366" y="825246"/>
                  </a:lnTo>
                  <a:lnTo>
                    <a:pt x="1582166" y="825246"/>
                  </a:lnTo>
                  <a:lnTo>
                    <a:pt x="1582166" y="812546"/>
                  </a:lnTo>
                  <a:close/>
                </a:path>
                <a:path w="1760220" h="857250">
                  <a:moveTo>
                    <a:pt x="1671066" y="812546"/>
                  </a:moveTo>
                  <a:lnTo>
                    <a:pt x="1620266" y="812546"/>
                  </a:lnTo>
                  <a:lnTo>
                    <a:pt x="1620266" y="825246"/>
                  </a:lnTo>
                  <a:lnTo>
                    <a:pt x="1671066" y="825246"/>
                  </a:lnTo>
                  <a:lnTo>
                    <a:pt x="1671066" y="812546"/>
                  </a:lnTo>
                  <a:close/>
                </a:path>
                <a:path w="1760220" h="857250">
                  <a:moveTo>
                    <a:pt x="1759966" y="812546"/>
                  </a:moveTo>
                  <a:lnTo>
                    <a:pt x="1709166" y="812546"/>
                  </a:lnTo>
                  <a:lnTo>
                    <a:pt x="1709166" y="825246"/>
                  </a:lnTo>
                  <a:lnTo>
                    <a:pt x="1759966" y="825246"/>
                  </a:lnTo>
                  <a:lnTo>
                    <a:pt x="1759966" y="812546"/>
                  </a:lnTo>
                  <a:close/>
                </a:path>
              </a:pathLst>
            </a:custGeom>
            <a:solidFill>
              <a:srgbClr val="6885B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0" y="1143508"/>
              <a:ext cx="1735455" cy="329565"/>
            </a:xfrm>
            <a:custGeom>
              <a:avLst/>
              <a:gdLst/>
              <a:ahLst/>
              <a:cxnLst/>
              <a:rect l="l" t="t" r="r" b="b"/>
              <a:pathLst>
                <a:path w="1735455" h="329565">
                  <a:moveTo>
                    <a:pt x="1697482" y="0"/>
                  </a:moveTo>
                  <a:lnTo>
                    <a:pt x="0" y="0"/>
                  </a:lnTo>
                  <a:lnTo>
                    <a:pt x="0" y="329564"/>
                  </a:lnTo>
                  <a:lnTo>
                    <a:pt x="1697482" y="329564"/>
                  </a:lnTo>
                  <a:lnTo>
                    <a:pt x="1712255" y="326576"/>
                  </a:lnTo>
                  <a:lnTo>
                    <a:pt x="1724326" y="318420"/>
                  </a:lnTo>
                  <a:lnTo>
                    <a:pt x="1732468" y="306312"/>
                  </a:lnTo>
                  <a:lnTo>
                    <a:pt x="1735455" y="291464"/>
                  </a:lnTo>
                  <a:lnTo>
                    <a:pt x="1735455" y="37972"/>
                  </a:lnTo>
                  <a:lnTo>
                    <a:pt x="1732468" y="23199"/>
                  </a:lnTo>
                  <a:lnTo>
                    <a:pt x="1724326" y="11128"/>
                  </a:lnTo>
                  <a:lnTo>
                    <a:pt x="1712255" y="2986"/>
                  </a:lnTo>
                  <a:lnTo>
                    <a:pt x="1697482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5702300" y="2336038"/>
            <a:ext cx="735330" cy="36766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 marR="5080">
              <a:lnSpc>
                <a:spcPts val="860"/>
              </a:lnSpc>
              <a:spcBef>
                <a:spcPts val="215"/>
              </a:spcBef>
            </a:pPr>
            <a:r>
              <a:rPr dirty="0" sz="800" spc="-10">
                <a:solidFill>
                  <a:srgbClr val="231F20"/>
                </a:solidFill>
                <a:latin typeface="Trebuchet MS"/>
                <a:cs typeface="Trebuchet MS"/>
              </a:rPr>
              <a:t>Presidential </a:t>
            </a:r>
            <a:r>
              <a:rPr dirty="0" sz="800" spc="-20">
                <a:solidFill>
                  <a:srgbClr val="231F20"/>
                </a:solidFill>
                <a:latin typeface="Trebuchet MS"/>
                <a:cs typeface="Trebuchet MS"/>
              </a:rPr>
              <a:t>Instruction</a:t>
            </a:r>
            <a:r>
              <a:rPr dirty="0" sz="800" spc="-1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dirty="0" sz="800" spc="-20">
                <a:solidFill>
                  <a:srgbClr val="231F20"/>
                </a:solidFill>
                <a:latin typeface="Trebuchet MS"/>
                <a:cs typeface="Trebuchet MS"/>
              </a:rPr>
              <a:t>No.4 </a:t>
            </a:r>
            <a:r>
              <a:rPr dirty="0" sz="800" spc="-30">
                <a:solidFill>
                  <a:srgbClr val="231F20"/>
                </a:solidFill>
                <a:latin typeface="Trebuchet MS"/>
                <a:cs typeface="Trebuchet MS"/>
              </a:rPr>
              <a:t>of</a:t>
            </a:r>
            <a:r>
              <a:rPr dirty="0" sz="800" spc="-8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dirty="0" sz="800" spc="-20">
                <a:solidFill>
                  <a:srgbClr val="231F20"/>
                </a:solidFill>
                <a:latin typeface="Trebuchet MS"/>
                <a:cs typeface="Trebuchet MS"/>
              </a:rPr>
              <a:t>2025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899784" y="3213354"/>
            <a:ext cx="38417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10">
                <a:solidFill>
                  <a:srgbClr val="231F20"/>
                </a:solidFill>
                <a:latin typeface="Trebuchet MS"/>
                <a:cs typeface="Trebuchet MS"/>
              </a:rPr>
              <a:t>Security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8263508" y="3213354"/>
            <a:ext cx="429259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10">
                <a:solidFill>
                  <a:srgbClr val="231F20"/>
                </a:solidFill>
                <a:latin typeface="Trebuchet MS"/>
                <a:cs typeface="Trebuchet MS"/>
              </a:rPr>
              <a:t>Updating</a:t>
            </a:r>
            <a:endParaRPr sz="800">
              <a:latin typeface="Trebuchet MS"/>
              <a:cs typeface="Trebuchet MS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71704" y="1199515"/>
            <a:ext cx="14122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5" b="1">
                <a:latin typeface="Arial"/>
                <a:cs typeface="Arial"/>
              </a:rPr>
              <a:t>Prior</a:t>
            </a:r>
            <a:r>
              <a:rPr dirty="0" sz="1200" spc="-65" b="1">
                <a:latin typeface="Arial"/>
                <a:cs typeface="Arial"/>
              </a:rPr>
              <a:t> </a:t>
            </a:r>
            <a:r>
              <a:rPr dirty="0" sz="1200" spc="-10" b="1">
                <a:latin typeface="Arial"/>
                <a:cs typeface="Arial"/>
              </a:rPr>
              <a:t>to</a:t>
            </a:r>
            <a:r>
              <a:rPr dirty="0" sz="1200" spc="-55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the</a:t>
            </a:r>
            <a:r>
              <a:rPr dirty="0" sz="1200" spc="-50" b="1">
                <a:latin typeface="Arial"/>
                <a:cs typeface="Arial"/>
              </a:rPr>
              <a:t> </a:t>
            </a:r>
            <a:r>
              <a:rPr dirty="0" sz="1200" spc="-100" b="1">
                <a:latin typeface="Arial"/>
                <a:cs typeface="Arial"/>
              </a:rPr>
              <a:t>Reform…</a:t>
            </a:r>
            <a:endParaRPr sz="12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237540" y="1470786"/>
            <a:ext cx="50857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60" b="1">
                <a:latin typeface="Arial"/>
                <a:cs typeface="Arial"/>
              </a:rPr>
              <a:t>Government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spc="-55" b="1">
                <a:latin typeface="Arial"/>
                <a:cs typeface="Arial"/>
              </a:rPr>
              <a:t>interventions</a:t>
            </a:r>
            <a:r>
              <a:rPr dirty="0" sz="1200" spc="-45" b="1">
                <a:latin typeface="Arial"/>
                <a:cs typeface="Arial"/>
              </a:rPr>
              <a:t> </a:t>
            </a:r>
            <a:r>
              <a:rPr dirty="0" sz="1200" spc="-50" b="1">
                <a:latin typeface="Arial"/>
                <a:cs typeface="Arial"/>
              </a:rPr>
              <a:t>have</a:t>
            </a:r>
            <a:r>
              <a:rPr dirty="0" sz="1200" spc="-25" b="1">
                <a:latin typeface="Arial"/>
                <a:cs typeface="Arial"/>
              </a:rPr>
              <a:t> relied</a:t>
            </a:r>
            <a:r>
              <a:rPr dirty="0" sz="1200" spc="-35" b="1">
                <a:latin typeface="Arial"/>
                <a:cs typeface="Arial"/>
              </a:rPr>
              <a:t> </a:t>
            </a:r>
            <a:r>
              <a:rPr dirty="0" sz="1200" spc="-75" b="1">
                <a:latin typeface="Arial"/>
                <a:cs typeface="Arial"/>
              </a:rPr>
              <a:t>on</a:t>
            </a:r>
            <a:r>
              <a:rPr dirty="0" sz="1200" spc="-20" b="1">
                <a:latin typeface="Arial"/>
                <a:cs typeface="Arial"/>
              </a:rPr>
              <a:t> </a:t>
            </a:r>
            <a:r>
              <a:rPr dirty="0" sz="1200" spc="-25" b="1">
                <a:latin typeface="Arial"/>
                <a:cs typeface="Arial"/>
              </a:rPr>
              <a:t>data</a:t>
            </a:r>
            <a:r>
              <a:rPr dirty="0" sz="1200" spc="-35" b="1">
                <a:latin typeface="Arial"/>
                <a:cs typeface="Arial"/>
              </a:rPr>
              <a:t> collected</a:t>
            </a:r>
            <a:r>
              <a:rPr dirty="0" sz="1200" b="1">
                <a:latin typeface="Arial"/>
                <a:cs typeface="Arial"/>
              </a:rPr>
              <a:t> </a:t>
            </a:r>
            <a:r>
              <a:rPr dirty="0" sz="1200" spc="-45" b="1">
                <a:latin typeface="Arial"/>
                <a:cs typeface="Arial"/>
              </a:rPr>
              <a:t>separately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spc="-70" b="1">
                <a:latin typeface="Arial"/>
                <a:cs typeface="Arial"/>
              </a:rPr>
              <a:t>by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spc="-20" b="1">
                <a:latin typeface="Arial"/>
                <a:cs typeface="Arial"/>
              </a:rPr>
              <a:t>each </a:t>
            </a:r>
            <a:r>
              <a:rPr dirty="0" sz="1200" spc="-10" b="1">
                <a:latin typeface="Arial"/>
                <a:cs typeface="Arial"/>
              </a:rPr>
              <a:t>ministry.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41" name="object 41" descr=""/>
          <p:cNvGrpSpPr/>
          <p:nvPr/>
        </p:nvGrpSpPr>
        <p:grpSpPr>
          <a:xfrm>
            <a:off x="0" y="1855863"/>
            <a:ext cx="2581275" cy="1363345"/>
            <a:chOff x="0" y="1855863"/>
            <a:chExt cx="2581275" cy="1363345"/>
          </a:xfrm>
        </p:grpSpPr>
        <p:pic>
          <p:nvPicPr>
            <p:cNvPr id="42" name="object 4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83972" y="1874913"/>
              <a:ext cx="841768" cy="1171562"/>
            </a:xfrm>
            <a:prstGeom prst="rect">
              <a:avLst/>
            </a:prstGeom>
          </p:spPr>
        </p:pic>
        <p:sp>
          <p:nvSpPr>
            <p:cNvPr id="43" name="object 43" descr=""/>
            <p:cNvSpPr/>
            <p:nvPr/>
          </p:nvSpPr>
          <p:spPr>
            <a:xfrm>
              <a:off x="274447" y="1865388"/>
              <a:ext cx="861060" cy="1190625"/>
            </a:xfrm>
            <a:custGeom>
              <a:avLst/>
              <a:gdLst/>
              <a:ahLst/>
              <a:cxnLst/>
              <a:rect l="l" t="t" r="r" b="b"/>
              <a:pathLst>
                <a:path w="861060" h="1190625">
                  <a:moveTo>
                    <a:pt x="0" y="1190612"/>
                  </a:moveTo>
                  <a:lnTo>
                    <a:pt x="860818" y="1190612"/>
                  </a:lnTo>
                  <a:lnTo>
                    <a:pt x="860818" y="0"/>
                  </a:lnTo>
                  <a:lnTo>
                    <a:pt x="0" y="0"/>
                  </a:lnTo>
                  <a:lnTo>
                    <a:pt x="0" y="1190612"/>
                  </a:lnTo>
                  <a:close/>
                </a:path>
              </a:pathLst>
            </a:custGeom>
            <a:ln w="1905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429040" y="2403938"/>
              <a:ext cx="152145" cy="117200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049508" y="2394948"/>
              <a:ext cx="148954" cy="134438"/>
            </a:xfrm>
            <a:prstGeom prst="rect">
              <a:avLst/>
            </a:prstGeom>
          </p:spPr>
        </p:pic>
        <p:pic>
          <p:nvPicPr>
            <p:cNvPr id="46" name="object 46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66786" y="2403938"/>
              <a:ext cx="152146" cy="117200"/>
            </a:xfrm>
            <a:prstGeom prst="rect">
              <a:avLst/>
            </a:prstGeom>
          </p:spPr>
        </p:pic>
        <p:pic>
          <p:nvPicPr>
            <p:cNvPr id="47" name="object 47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306449" y="2695320"/>
              <a:ext cx="88391" cy="97536"/>
            </a:xfrm>
            <a:prstGeom prst="rect">
              <a:avLst/>
            </a:prstGeom>
          </p:spPr>
        </p:pic>
        <p:pic>
          <p:nvPicPr>
            <p:cNvPr id="48" name="object 4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306449" y="2887344"/>
              <a:ext cx="88391" cy="97536"/>
            </a:xfrm>
            <a:prstGeom prst="rect">
              <a:avLst/>
            </a:prstGeom>
          </p:spPr>
        </p:pic>
        <p:sp>
          <p:nvSpPr>
            <p:cNvPr id="49" name="object 49" descr=""/>
            <p:cNvSpPr/>
            <p:nvPr/>
          </p:nvSpPr>
          <p:spPr>
            <a:xfrm>
              <a:off x="0" y="3182746"/>
              <a:ext cx="2558415" cy="36195"/>
            </a:xfrm>
            <a:custGeom>
              <a:avLst/>
              <a:gdLst/>
              <a:ahLst/>
              <a:cxnLst/>
              <a:rect l="l" t="t" r="r" b="b"/>
              <a:pathLst>
                <a:path w="2558415" h="36194">
                  <a:moveTo>
                    <a:pt x="2413635" y="18034"/>
                  </a:moveTo>
                  <a:lnTo>
                    <a:pt x="2412225" y="11049"/>
                  </a:lnTo>
                  <a:lnTo>
                    <a:pt x="2408390" y="5308"/>
                  </a:lnTo>
                  <a:lnTo>
                    <a:pt x="2402700" y="1435"/>
                  </a:lnTo>
                  <a:lnTo>
                    <a:pt x="2395728" y="0"/>
                  </a:lnTo>
                  <a:lnTo>
                    <a:pt x="0" y="0"/>
                  </a:lnTo>
                  <a:lnTo>
                    <a:pt x="0" y="36068"/>
                  </a:lnTo>
                  <a:lnTo>
                    <a:pt x="2395728" y="36068"/>
                  </a:lnTo>
                  <a:lnTo>
                    <a:pt x="2402700" y="34645"/>
                  </a:lnTo>
                  <a:lnTo>
                    <a:pt x="2408390" y="30772"/>
                  </a:lnTo>
                  <a:lnTo>
                    <a:pt x="2412225" y="25031"/>
                  </a:lnTo>
                  <a:lnTo>
                    <a:pt x="2413635" y="18034"/>
                  </a:lnTo>
                  <a:close/>
                </a:path>
                <a:path w="2558415" h="36194">
                  <a:moveTo>
                    <a:pt x="2558415" y="18034"/>
                  </a:moveTo>
                  <a:lnTo>
                    <a:pt x="2557005" y="11049"/>
                  </a:lnTo>
                  <a:lnTo>
                    <a:pt x="2553170" y="5308"/>
                  </a:lnTo>
                  <a:lnTo>
                    <a:pt x="2547480" y="1435"/>
                  </a:lnTo>
                  <a:lnTo>
                    <a:pt x="2540508" y="0"/>
                  </a:lnTo>
                  <a:lnTo>
                    <a:pt x="2463165" y="0"/>
                  </a:lnTo>
                  <a:lnTo>
                    <a:pt x="2456167" y="1435"/>
                  </a:lnTo>
                  <a:lnTo>
                    <a:pt x="2450427" y="5308"/>
                  </a:lnTo>
                  <a:lnTo>
                    <a:pt x="2446553" y="11049"/>
                  </a:lnTo>
                  <a:lnTo>
                    <a:pt x="2445131" y="18034"/>
                  </a:lnTo>
                  <a:lnTo>
                    <a:pt x="2446553" y="25031"/>
                  </a:lnTo>
                  <a:lnTo>
                    <a:pt x="2450427" y="30772"/>
                  </a:lnTo>
                  <a:lnTo>
                    <a:pt x="2456167" y="34645"/>
                  </a:lnTo>
                  <a:lnTo>
                    <a:pt x="2463165" y="36068"/>
                  </a:lnTo>
                  <a:lnTo>
                    <a:pt x="2540508" y="36068"/>
                  </a:lnTo>
                  <a:lnTo>
                    <a:pt x="2547480" y="34645"/>
                  </a:lnTo>
                  <a:lnTo>
                    <a:pt x="2553170" y="30772"/>
                  </a:lnTo>
                  <a:lnTo>
                    <a:pt x="2557005" y="25031"/>
                  </a:lnTo>
                  <a:lnTo>
                    <a:pt x="2558415" y="18034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 descr=""/>
          <p:cNvSpPr txBox="1"/>
          <p:nvPr/>
        </p:nvSpPr>
        <p:spPr>
          <a:xfrm>
            <a:off x="1274825" y="1911223"/>
            <a:ext cx="4217035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20">
                <a:latin typeface="Microsoft Sans Serif"/>
                <a:cs typeface="Microsoft Sans Serif"/>
              </a:rPr>
              <a:t>Statistics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 spc="-20">
                <a:latin typeface="Microsoft Sans Serif"/>
                <a:cs typeface="Microsoft Sans Serif"/>
              </a:rPr>
              <a:t>Law</a:t>
            </a:r>
            <a:r>
              <a:rPr dirty="0" sz="1100" spc="10">
                <a:latin typeface="Microsoft Sans Serif"/>
                <a:cs typeface="Microsoft Sans Serif"/>
              </a:rPr>
              <a:t> </a:t>
            </a:r>
            <a:r>
              <a:rPr dirty="0" sz="1100" spc="-40">
                <a:latin typeface="Microsoft Sans Serif"/>
                <a:cs typeface="Microsoft Sans Serif"/>
              </a:rPr>
              <a:t>No.</a:t>
            </a:r>
            <a:r>
              <a:rPr dirty="0" sz="1100" spc="-15">
                <a:latin typeface="Microsoft Sans Serif"/>
                <a:cs typeface="Microsoft Sans Serif"/>
              </a:rPr>
              <a:t> </a:t>
            </a:r>
            <a:r>
              <a:rPr dirty="0" sz="1100" spc="-20">
                <a:latin typeface="Microsoft Sans Serif"/>
                <a:cs typeface="Microsoft Sans Serif"/>
              </a:rPr>
              <a:t>16</a:t>
            </a:r>
            <a:r>
              <a:rPr dirty="0" sz="1100">
                <a:latin typeface="Microsoft Sans Serif"/>
                <a:cs typeface="Microsoft Sans Serif"/>
              </a:rPr>
              <a:t> of</a:t>
            </a:r>
            <a:r>
              <a:rPr dirty="0" sz="1100" spc="10">
                <a:latin typeface="Microsoft Sans Serif"/>
                <a:cs typeface="Microsoft Sans Serif"/>
              </a:rPr>
              <a:t> </a:t>
            </a:r>
            <a:r>
              <a:rPr dirty="0" sz="1100" spc="-25">
                <a:latin typeface="Microsoft Sans Serif"/>
                <a:cs typeface="Microsoft Sans Serif"/>
              </a:rPr>
              <a:t>1997</a:t>
            </a:r>
            <a:r>
              <a:rPr dirty="0" sz="1100" spc="5">
                <a:latin typeface="Microsoft Sans Serif"/>
                <a:cs typeface="Microsoft Sans Serif"/>
              </a:rPr>
              <a:t> </a:t>
            </a:r>
            <a:r>
              <a:rPr dirty="0" sz="1100" spc="-55" b="1">
                <a:latin typeface="Arial"/>
                <a:cs typeface="Arial"/>
              </a:rPr>
              <a:t>prohibits</a:t>
            </a:r>
            <a:r>
              <a:rPr dirty="0" sz="1100" spc="-40" b="1">
                <a:latin typeface="Arial"/>
                <a:cs typeface="Arial"/>
              </a:rPr>
              <a:t> </a:t>
            </a:r>
            <a:r>
              <a:rPr dirty="0" sz="1100" spc="-25" b="1">
                <a:latin typeface="Arial"/>
                <a:cs typeface="Arial"/>
              </a:rPr>
              <a:t>the</a:t>
            </a:r>
            <a:r>
              <a:rPr dirty="0" sz="1100" spc="-15" b="1">
                <a:latin typeface="Arial"/>
                <a:cs typeface="Arial"/>
              </a:rPr>
              <a:t> </a:t>
            </a:r>
            <a:r>
              <a:rPr dirty="0" sz="1100" spc="-65" b="1">
                <a:latin typeface="Arial"/>
                <a:cs typeface="Arial"/>
              </a:rPr>
              <a:t>sharing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spc="-30" b="1">
                <a:latin typeface="Arial"/>
                <a:cs typeface="Arial"/>
              </a:rPr>
              <a:t>of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spc="-45" b="1">
                <a:latin typeface="Arial"/>
                <a:cs typeface="Arial"/>
              </a:rPr>
              <a:t>individual-</a:t>
            </a:r>
            <a:r>
              <a:rPr dirty="0" sz="1100" spc="-10" b="1">
                <a:latin typeface="Arial"/>
                <a:cs typeface="Arial"/>
              </a:rPr>
              <a:t>level </a:t>
            </a:r>
            <a:r>
              <a:rPr dirty="0" sz="1100" spc="-40" b="1">
                <a:latin typeface="Arial"/>
                <a:cs typeface="Arial"/>
              </a:rPr>
              <a:t>data</a:t>
            </a:r>
            <a:r>
              <a:rPr dirty="0" sz="1100" spc="-40">
                <a:latin typeface="Microsoft Sans Serif"/>
                <a:cs typeface="Microsoft Sans Serif"/>
              </a:rPr>
              <a:t>,</a:t>
            </a:r>
            <a:r>
              <a:rPr dirty="0" sz="1100" spc="100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inefficient</a:t>
            </a:r>
            <a:r>
              <a:rPr dirty="0" sz="1100" spc="5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for</a:t>
            </a:r>
            <a:r>
              <a:rPr dirty="0" sz="1100" spc="105">
                <a:latin typeface="Microsoft Sans Serif"/>
                <a:cs typeface="Microsoft Sans Serif"/>
              </a:rPr>
              <a:t> </a:t>
            </a:r>
            <a:r>
              <a:rPr dirty="0" sz="1100">
                <a:latin typeface="Microsoft Sans Serif"/>
                <a:cs typeface="Microsoft Sans Serif"/>
              </a:rPr>
              <a:t>targeted</a:t>
            </a:r>
            <a:r>
              <a:rPr dirty="0" sz="1100" spc="55">
                <a:latin typeface="Microsoft Sans Serif"/>
                <a:cs typeface="Microsoft Sans Serif"/>
              </a:rPr>
              <a:t> </a:t>
            </a:r>
            <a:r>
              <a:rPr dirty="0" sz="1100" spc="-10">
                <a:latin typeface="Microsoft Sans Serif"/>
                <a:cs typeface="Microsoft Sans Serif"/>
              </a:rPr>
              <a:t>interventions.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1466214" y="2617063"/>
            <a:ext cx="2042160" cy="409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00"/>
              </a:lnSpc>
              <a:spcBef>
                <a:spcPts val="100"/>
              </a:spcBef>
            </a:pPr>
            <a:r>
              <a:rPr dirty="0" sz="1100">
                <a:solidFill>
                  <a:srgbClr val="172134"/>
                </a:solidFill>
                <a:latin typeface="Microsoft Sans Serif"/>
                <a:cs typeface="Microsoft Sans Serif"/>
              </a:rPr>
              <a:t>Inefficient</a:t>
            </a:r>
            <a:r>
              <a:rPr dirty="0" sz="1100" spc="3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50">
                <a:solidFill>
                  <a:srgbClr val="172134"/>
                </a:solidFill>
                <a:latin typeface="Microsoft Sans Serif"/>
                <a:cs typeface="Microsoft Sans Serif"/>
              </a:rPr>
              <a:t>use</a:t>
            </a:r>
            <a:r>
              <a:rPr dirty="0" sz="1100" spc="6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172134"/>
                </a:solidFill>
                <a:latin typeface="Microsoft Sans Serif"/>
                <a:cs typeface="Microsoft Sans Serif"/>
              </a:rPr>
              <a:t>of</a:t>
            </a:r>
            <a:r>
              <a:rPr dirty="0" sz="1100" spc="7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172134"/>
                </a:solidFill>
                <a:latin typeface="Microsoft Sans Serif"/>
                <a:cs typeface="Microsoft Sans Serif"/>
              </a:rPr>
              <a:t>budget. Inconsistent</a:t>
            </a:r>
            <a:r>
              <a:rPr dirty="0" sz="1100" spc="6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100">
                <a:solidFill>
                  <a:srgbClr val="172134"/>
                </a:solidFill>
                <a:latin typeface="Microsoft Sans Serif"/>
                <a:cs typeface="Microsoft Sans Serif"/>
              </a:rPr>
              <a:t>intervention</a:t>
            </a:r>
            <a:r>
              <a:rPr dirty="0" sz="1100" spc="8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1100" spc="-10">
                <a:solidFill>
                  <a:srgbClr val="172134"/>
                </a:solidFill>
                <a:latin typeface="Microsoft Sans Serif"/>
                <a:cs typeface="Microsoft Sans Serif"/>
              </a:rPr>
              <a:t>targets.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500887" y="3290061"/>
            <a:ext cx="4671060" cy="361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100" spc="-30" b="1" i="1">
                <a:latin typeface="Arial"/>
                <a:cs typeface="Arial"/>
              </a:rPr>
              <a:t>10</a:t>
            </a:r>
            <a:r>
              <a:rPr dirty="0" sz="1100" spc="-10" b="1" i="1">
                <a:latin typeface="Arial"/>
                <a:cs typeface="Arial"/>
              </a:rPr>
              <a:t> </a:t>
            </a:r>
            <a:r>
              <a:rPr dirty="0" sz="1100" spc="-85" b="1" i="1">
                <a:latin typeface="Arial"/>
                <a:cs typeface="Arial"/>
              </a:rPr>
              <a:t>days</a:t>
            </a:r>
            <a:r>
              <a:rPr dirty="0" sz="1100" spc="-15" b="1" i="1">
                <a:latin typeface="Arial"/>
                <a:cs typeface="Arial"/>
              </a:rPr>
              <a:t> </a:t>
            </a:r>
            <a:r>
              <a:rPr dirty="0" sz="1100" spc="-10" b="1" i="1">
                <a:latin typeface="Arial"/>
                <a:cs typeface="Arial"/>
              </a:rPr>
              <a:t>after</a:t>
            </a:r>
            <a:r>
              <a:rPr dirty="0" sz="1100" spc="-15" b="1" i="1">
                <a:latin typeface="Arial"/>
                <a:cs typeface="Arial"/>
              </a:rPr>
              <a:t> </a:t>
            </a:r>
            <a:r>
              <a:rPr dirty="0" sz="1100" spc="-80" b="1" i="1">
                <a:latin typeface="Arial"/>
                <a:cs typeface="Arial"/>
              </a:rPr>
              <a:t>his</a:t>
            </a:r>
            <a:r>
              <a:rPr dirty="0" sz="1100" spc="-15" b="1" i="1">
                <a:latin typeface="Arial"/>
                <a:cs typeface="Arial"/>
              </a:rPr>
              <a:t> </a:t>
            </a:r>
            <a:r>
              <a:rPr dirty="0" sz="1100" spc="-50" b="1" i="1">
                <a:latin typeface="Arial"/>
                <a:cs typeface="Arial"/>
              </a:rPr>
              <a:t>inauguration,</a:t>
            </a:r>
            <a:r>
              <a:rPr dirty="0" sz="1100" spc="-25" b="1" i="1">
                <a:latin typeface="Arial"/>
                <a:cs typeface="Arial"/>
              </a:rPr>
              <a:t> </a:t>
            </a:r>
            <a:r>
              <a:rPr dirty="0" sz="1100" spc="-60" b="1" i="1">
                <a:latin typeface="Arial"/>
                <a:cs typeface="Arial"/>
              </a:rPr>
              <a:t>President</a:t>
            </a:r>
            <a:r>
              <a:rPr dirty="0" sz="1100" spc="-55" b="1" i="1">
                <a:latin typeface="Arial"/>
                <a:cs typeface="Arial"/>
              </a:rPr>
              <a:t> Prabowo</a:t>
            </a:r>
            <a:r>
              <a:rPr dirty="0" sz="1100" spc="-10" b="1" i="1">
                <a:latin typeface="Arial"/>
                <a:cs typeface="Arial"/>
              </a:rPr>
              <a:t> </a:t>
            </a:r>
            <a:r>
              <a:rPr dirty="0" sz="1100" spc="-60" b="1" i="1">
                <a:latin typeface="Arial"/>
                <a:cs typeface="Arial"/>
              </a:rPr>
              <a:t>Subianto</a:t>
            </a:r>
            <a:r>
              <a:rPr dirty="0" sz="1100" spc="-10" b="1" i="1">
                <a:latin typeface="Arial"/>
                <a:cs typeface="Arial"/>
              </a:rPr>
              <a:t> </a:t>
            </a:r>
            <a:r>
              <a:rPr dirty="0" sz="1100" spc="-40" b="1" i="1">
                <a:latin typeface="Arial"/>
                <a:cs typeface="Arial"/>
              </a:rPr>
              <a:t>directed </a:t>
            </a:r>
            <a:r>
              <a:rPr dirty="0" sz="1100" spc="-25" b="1" i="1">
                <a:latin typeface="Arial"/>
                <a:cs typeface="Arial"/>
              </a:rPr>
              <a:t>the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1100" spc="-35" b="1" i="1">
                <a:latin typeface="Arial"/>
                <a:cs typeface="Arial"/>
              </a:rPr>
              <a:t>preparation</a:t>
            </a:r>
            <a:r>
              <a:rPr dirty="0" sz="1100" spc="-55" b="1" i="1">
                <a:latin typeface="Arial"/>
                <a:cs typeface="Arial"/>
              </a:rPr>
              <a:t> </a:t>
            </a:r>
            <a:r>
              <a:rPr dirty="0" sz="1100" spc="-35" b="1" i="1">
                <a:latin typeface="Arial"/>
                <a:cs typeface="Arial"/>
              </a:rPr>
              <a:t>of</a:t>
            </a:r>
            <a:r>
              <a:rPr dirty="0" sz="1100" spc="-10" b="1" i="1">
                <a:latin typeface="Arial"/>
                <a:cs typeface="Arial"/>
              </a:rPr>
              <a:t> </a:t>
            </a:r>
            <a:r>
              <a:rPr dirty="0" sz="1100" b="1" i="1">
                <a:latin typeface="Arial"/>
                <a:cs typeface="Arial"/>
              </a:rPr>
              <a:t>a</a:t>
            </a:r>
            <a:r>
              <a:rPr dirty="0" sz="1100" spc="-5" b="1" i="1">
                <a:latin typeface="Arial"/>
                <a:cs typeface="Arial"/>
              </a:rPr>
              <a:t> </a:t>
            </a:r>
            <a:r>
              <a:rPr dirty="0" sz="1100" spc="-40" b="1" i="1">
                <a:latin typeface="Arial"/>
                <a:cs typeface="Arial"/>
              </a:rPr>
              <a:t>unified</a:t>
            </a:r>
            <a:r>
              <a:rPr dirty="0" sz="1100" spc="-20" b="1" i="1">
                <a:latin typeface="Arial"/>
                <a:cs typeface="Arial"/>
              </a:rPr>
              <a:t> </a:t>
            </a:r>
            <a:r>
              <a:rPr dirty="0" sz="1100" spc="-70" b="1" i="1">
                <a:latin typeface="Arial"/>
                <a:cs typeface="Arial"/>
              </a:rPr>
              <a:t>socioeconomic</a:t>
            </a:r>
            <a:r>
              <a:rPr dirty="0" sz="1100" spc="-30" b="1" i="1">
                <a:latin typeface="Arial"/>
                <a:cs typeface="Arial"/>
              </a:rPr>
              <a:t> </a:t>
            </a:r>
            <a:r>
              <a:rPr dirty="0" sz="1100" spc="-20" b="1" i="1">
                <a:latin typeface="Arial"/>
                <a:cs typeface="Arial"/>
              </a:rPr>
              <a:t>data</a:t>
            </a:r>
            <a:r>
              <a:rPr dirty="0" sz="1100" spc="5" b="1" i="1">
                <a:latin typeface="Arial"/>
                <a:cs typeface="Arial"/>
              </a:rPr>
              <a:t> </a:t>
            </a:r>
            <a:r>
              <a:rPr dirty="0" sz="1100" spc="-35" b="1" i="1">
                <a:latin typeface="Arial"/>
                <a:cs typeface="Arial"/>
              </a:rPr>
              <a:t>for</a:t>
            </a:r>
            <a:r>
              <a:rPr dirty="0" sz="1100" spc="-15" b="1" i="1">
                <a:latin typeface="Arial"/>
                <a:cs typeface="Arial"/>
              </a:rPr>
              <a:t> </a:t>
            </a:r>
            <a:r>
              <a:rPr dirty="0" sz="1100" spc="-55" b="1" i="1">
                <a:latin typeface="Arial"/>
                <a:cs typeface="Arial"/>
              </a:rPr>
              <a:t>social</a:t>
            </a:r>
            <a:r>
              <a:rPr dirty="0" sz="1100" spc="-30" b="1" i="1">
                <a:latin typeface="Arial"/>
                <a:cs typeface="Arial"/>
              </a:rPr>
              <a:t> </a:t>
            </a:r>
            <a:r>
              <a:rPr dirty="0" sz="1100" spc="-75" b="1" i="1">
                <a:latin typeface="Arial"/>
                <a:cs typeface="Arial"/>
              </a:rPr>
              <a:t>assistance</a:t>
            </a:r>
            <a:r>
              <a:rPr dirty="0" sz="1100" spc="-30" b="1" i="1">
                <a:latin typeface="Arial"/>
                <a:cs typeface="Arial"/>
              </a:rPr>
              <a:t> </a:t>
            </a:r>
            <a:r>
              <a:rPr dirty="0" sz="1100" spc="-10" b="1" i="1">
                <a:latin typeface="Arial"/>
                <a:cs typeface="Arial"/>
              </a:rPr>
              <a:t>programs.</a:t>
            </a:r>
            <a:endParaRPr sz="1100">
              <a:latin typeface="Arial"/>
              <a:cs typeface="Arial"/>
            </a:endParaRPr>
          </a:p>
        </p:txBody>
      </p:sp>
      <p:sp>
        <p:nvSpPr>
          <p:cNvPr id="53" name="object 53" descr=""/>
          <p:cNvSpPr/>
          <p:nvPr/>
        </p:nvSpPr>
        <p:spPr>
          <a:xfrm>
            <a:off x="3106764" y="3683389"/>
            <a:ext cx="191135" cy="308610"/>
          </a:xfrm>
          <a:custGeom>
            <a:avLst/>
            <a:gdLst/>
            <a:ahLst/>
            <a:cxnLst/>
            <a:rect l="l" t="t" r="r" b="b"/>
            <a:pathLst>
              <a:path w="191135" h="308610">
                <a:moveTo>
                  <a:pt x="95370" y="0"/>
                </a:moveTo>
                <a:lnTo>
                  <a:pt x="47685" y="224173"/>
                </a:lnTo>
                <a:lnTo>
                  <a:pt x="0" y="224173"/>
                </a:lnTo>
                <a:lnTo>
                  <a:pt x="95371" y="308238"/>
                </a:lnTo>
                <a:lnTo>
                  <a:pt x="110273" y="295546"/>
                </a:lnTo>
                <a:lnTo>
                  <a:pt x="190742" y="224173"/>
                </a:lnTo>
                <a:lnTo>
                  <a:pt x="143056" y="224173"/>
                </a:lnTo>
                <a:lnTo>
                  <a:pt x="9537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5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388097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09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20">
                <a:solidFill>
                  <a:srgbClr val="6885BC"/>
                </a:solidFill>
              </a:rPr>
              <a:t>MOBILE</a:t>
            </a:r>
            <a:r>
              <a:rPr dirty="0" sz="2000" spc="-125">
                <a:solidFill>
                  <a:srgbClr val="6885BC"/>
                </a:solidFill>
              </a:rPr>
              <a:t> </a:t>
            </a:r>
            <a:r>
              <a:rPr dirty="0" sz="2000">
                <a:solidFill>
                  <a:srgbClr val="6885BC"/>
                </a:solidFill>
              </a:rPr>
              <a:t>POSITIONING</a:t>
            </a:r>
            <a:r>
              <a:rPr dirty="0" sz="2000" spc="-95">
                <a:solidFill>
                  <a:srgbClr val="6885BC"/>
                </a:solidFill>
              </a:rPr>
              <a:t> </a:t>
            </a:r>
            <a:r>
              <a:rPr dirty="0" sz="2000">
                <a:solidFill>
                  <a:srgbClr val="6885BC"/>
                </a:solidFill>
              </a:rPr>
              <a:t>DATA</a:t>
            </a:r>
            <a:r>
              <a:rPr dirty="0" sz="2000" spc="-114">
                <a:solidFill>
                  <a:srgbClr val="6885BC"/>
                </a:solidFill>
              </a:rPr>
              <a:t> </a:t>
            </a:r>
            <a:r>
              <a:rPr dirty="0" sz="2000" spc="80">
                <a:solidFill>
                  <a:srgbClr val="6885BC"/>
                </a:solidFill>
              </a:rPr>
              <a:t>(MPD)</a:t>
            </a:r>
            <a:r>
              <a:rPr dirty="0" sz="2000" spc="-130">
                <a:solidFill>
                  <a:srgbClr val="6885BC"/>
                </a:solidFill>
              </a:rPr>
              <a:t> </a:t>
            </a:r>
            <a:r>
              <a:rPr dirty="0" sz="2000" spc="-10">
                <a:solidFill>
                  <a:srgbClr val="6885BC"/>
                </a:solidFill>
              </a:rPr>
              <a:t>UTILIZATION:</a:t>
            </a:r>
            <a:endParaRPr sz="2000"/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1600" spc="-10"/>
              <a:t>TURNING</a:t>
            </a:r>
            <a:r>
              <a:rPr dirty="0" sz="1600" spc="-60"/>
              <a:t> </a:t>
            </a:r>
            <a:r>
              <a:rPr dirty="0" sz="1600" spc="-10"/>
              <a:t>MOBILITY</a:t>
            </a:r>
            <a:r>
              <a:rPr dirty="0" sz="1600" spc="-60"/>
              <a:t> </a:t>
            </a:r>
            <a:r>
              <a:rPr dirty="0" sz="1600"/>
              <a:t>INTO</a:t>
            </a:r>
            <a:r>
              <a:rPr dirty="0" sz="1600" spc="-65"/>
              <a:t> </a:t>
            </a:r>
            <a:r>
              <a:rPr dirty="0" sz="1600" spc="-20"/>
              <a:t>TOURISM</a:t>
            </a:r>
            <a:r>
              <a:rPr dirty="0" sz="1600" spc="-35"/>
              <a:t> </a:t>
            </a:r>
            <a:r>
              <a:rPr dirty="0" sz="1600" spc="-10"/>
              <a:t>INSIGHTS</a:t>
            </a:r>
            <a:endParaRPr sz="1600"/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096581"/>
            <a:ext cx="9144000" cy="1125918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602386" y="1159890"/>
            <a:ext cx="3143885" cy="940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60">
                <a:latin typeface="Trebuchet MS"/>
                <a:cs typeface="Trebuchet MS"/>
              </a:rPr>
              <a:t>MPD</a:t>
            </a:r>
            <a:r>
              <a:rPr dirty="0" sz="1200" spc="-100">
                <a:latin typeface="Trebuchet MS"/>
                <a:cs typeface="Trebuchet MS"/>
              </a:rPr>
              <a:t> </a:t>
            </a:r>
            <a:r>
              <a:rPr dirty="0" sz="1200" spc="110">
                <a:latin typeface="Trebuchet MS"/>
                <a:cs typeface="Trebuchet MS"/>
              </a:rPr>
              <a:t>–</a:t>
            </a:r>
            <a:r>
              <a:rPr dirty="0" sz="1200" spc="-90">
                <a:latin typeface="Trebuchet MS"/>
                <a:cs typeface="Trebuchet MS"/>
              </a:rPr>
              <a:t> </a:t>
            </a:r>
            <a:r>
              <a:rPr dirty="0" sz="1200" spc="-30">
                <a:latin typeface="Trebuchet MS"/>
                <a:cs typeface="Trebuchet MS"/>
              </a:rPr>
              <a:t>big</a:t>
            </a:r>
            <a:r>
              <a:rPr dirty="0" sz="1200" spc="-90">
                <a:latin typeface="Trebuchet MS"/>
                <a:cs typeface="Trebuchet MS"/>
              </a:rPr>
              <a:t> </a:t>
            </a:r>
            <a:r>
              <a:rPr dirty="0" sz="1200" spc="-25">
                <a:latin typeface="Trebuchet MS"/>
                <a:cs typeface="Trebuchet MS"/>
              </a:rPr>
              <a:t>data</a:t>
            </a:r>
            <a:r>
              <a:rPr dirty="0" sz="1200" spc="-95">
                <a:latin typeface="Trebuchet MS"/>
                <a:cs typeface="Trebuchet MS"/>
              </a:rPr>
              <a:t> </a:t>
            </a:r>
            <a:r>
              <a:rPr dirty="0" sz="1200" spc="-40">
                <a:latin typeface="Trebuchet MS"/>
                <a:cs typeface="Trebuchet MS"/>
              </a:rPr>
              <a:t>from</a:t>
            </a:r>
            <a:r>
              <a:rPr dirty="0" sz="1200" spc="-85">
                <a:latin typeface="Trebuchet MS"/>
                <a:cs typeface="Trebuchet MS"/>
              </a:rPr>
              <a:t> </a:t>
            </a:r>
            <a:r>
              <a:rPr dirty="0" sz="1200" spc="-10" b="1">
                <a:latin typeface="Trebuchet MS"/>
                <a:cs typeface="Trebuchet MS"/>
              </a:rPr>
              <a:t>mobile</a:t>
            </a:r>
            <a:r>
              <a:rPr dirty="0" sz="1200" spc="-120" b="1">
                <a:latin typeface="Trebuchet MS"/>
                <a:cs typeface="Trebuchet MS"/>
              </a:rPr>
              <a:t> </a:t>
            </a:r>
            <a:r>
              <a:rPr dirty="0" sz="1200" spc="-10" b="1">
                <a:latin typeface="Trebuchet MS"/>
                <a:cs typeface="Trebuchet MS"/>
              </a:rPr>
              <a:t>network </a:t>
            </a:r>
            <a:r>
              <a:rPr dirty="0" sz="1200" spc="-20" b="1">
                <a:latin typeface="Trebuchet MS"/>
                <a:cs typeface="Trebuchet MS"/>
              </a:rPr>
              <a:t>interactions</a:t>
            </a:r>
            <a:r>
              <a:rPr dirty="0" sz="1200" spc="-75" b="1">
                <a:latin typeface="Trebuchet MS"/>
                <a:cs typeface="Trebuchet MS"/>
              </a:rPr>
              <a:t> </a:t>
            </a:r>
            <a:r>
              <a:rPr dirty="0" sz="1200" spc="-35" b="1">
                <a:latin typeface="Trebuchet MS"/>
                <a:cs typeface="Trebuchet MS"/>
              </a:rPr>
              <a:t>that</a:t>
            </a:r>
            <a:r>
              <a:rPr dirty="0" sz="1200" spc="-70" b="1">
                <a:latin typeface="Trebuchet MS"/>
                <a:cs typeface="Trebuchet MS"/>
              </a:rPr>
              <a:t> </a:t>
            </a:r>
            <a:r>
              <a:rPr dirty="0" sz="1200" spc="-10" b="1">
                <a:latin typeface="Trebuchet MS"/>
                <a:cs typeface="Trebuchet MS"/>
              </a:rPr>
              <a:t>precisely</a:t>
            </a:r>
            <a:r>
              <a:rPr dirty="0" sz="1200" spc="-105" b="1">
                <a:latin typeface="Trebuchet MS"/>
                <a:cs typeface="Trebuchet MS"/>
              </a:rPr>
              <a:t> </a:t>
            </a:r>
            <a:r>
              <a:rPr dirty="0" sz="1200" spc="-25" b="1">
                <a:latin typeface="Trebuchet MS"/>
                <a:cs typeface="Trebuchet MS"/>
              </a:rPr>
              <a:t>capture</a:t>
            </a:r>
            <a:r>
              <a:rPr dirty="0" sz="1200" spc="-90" b="1">
                <a:latin typeface="Trebuchet MS"/>
                <a:cs typeface="Trebuchet MS"/>
              </a:rPr>
              <a:t> </a:t>
            </a:r>
            <a:r>
              <a:rPr dirty="0" sz="1200" spc="-20" b="1">
                <a:latin typeface="Trebuchet MS"/>
                <a:cs typeface="Trebuchet MS"/>
              </a:rPr>
              <a:t>human </a:t>
            </a:r>
            <a:r>
              <a:rPr dirty="0" sz="1200" spc="-35" b="1">
                <a:latin typeface="Trebuchet MS"/>
                <a:cs typeface="Trebuchet MS"/>
              </a:rPr>
              <a:t>mobility</a:t>
            </a:r>
            <a:r>
              <a:rPr dirty="0" sz="1200" spc="-35">
                <a:latin typeface="Trebuchet MS"/>
                <a:cs typeface="Trebuchet MS"/>
              </a:rPr>
              <a:t>,</a:t>
            </a:r>
            <a:r>
              <a:rPr dirty="0" sz="1200" spc="-114">
                <a:latin typeface="Trebuchet MS"/>
                <a:cs typeface="Trebuchet MS"/>
              </a:rPr>
              <a:t> </a:t>
            </a:r>
            <a:r>
              <a:rPr dirty="0" sz="1200" spc="-50">
                <a:latin typeface="Trebuchet MS"/>
                <a:cs typeface="Trebuchet MS"/>
              </a:rPr>
              <a:t>offering </a:t>
            </a:r>
            <a:r>
              <a:rPr dirty="0" sz="1200" spc="-20">
                <a:latin typeface="Trebuchet MS"/>
                <a:cs typeface="Trebuchet MS"/>
              </a:rPr>
              <a:t>valuable</a:t>
            </a:r>
            <a:r>
              <a:rPr dirty="0" sz="1200" spc="-70">
                <a:latin typeface="Trebuchet MS"/>
                <a:cs typeface="Trebuchet MS"/>
              </a:rPr>
              <a:t> </a:t>
            </a:r>
            <a:r>
              <a:rPr dirty="0" sz="1200">
                <a:latin typeface="Trebuchet MS"/>
                <a:cs typeface="Trebuchet MS"/>
              </a:rPr>
              <a:t>source</a:t>
            </a:r>
            <a:r>
              <a:rPr dirty="0" sz="1200" spc="-55">
                <a:latin typeface="Trebuchet MS"/>
                <a:cs typeface="Trebuchet MS"/>
              </a:rPr>
              <a:t> for</a:t>
            </a:r>
            <a:r>
              <a:rPr dirty="0" sz="1200" spc="-70">
                <a:latin typeface="Trebuchet MS"/>
                <a:cs typeface="Trebuchet MS"/>
              </a:rPr>
              <a:t> </a:t>
            </a:r>
            <a:r>
              <a:rPr dirty="0" sz="1200" spc="-10">
                <a:latin typeface="Trebuchet MS"/>
                <a:cs typeface="Trebuchet MS"/>
              </a:rPr>
              <a:t>statistical </a:t>
            </a:r>
            <a:r>
              <a:rPr dirty="0" sz="1200" spc="-20">
                <a:latin typeface="Trebuchet MS"/>
                <a:cs typeface="Trebuchet MS"/>
              </a:rPr>
              <a:t>indicators</a:t>
            </a:r>
            <a:r>
              <a:rPr dirty="0" sz="1200" spc="-40">
                <a:latin typeface="Trebuchet MS"/>
                <a:cs typeface="Trebuchet MS"/>
              </a:rPr>
              <a:t> </a:t>
            </a:r>
            <a:r>
              <a:rPr dirty="0" sz="1200" spc="-30">
                <a:latin typeface="Trebuchet MS"/>
                <a:cs typeface="Trebuchet MS"/>
              </a:rPr>
              <a:t>in</a:t>
            </a:r>
            <a:r>
              <a:rPr dirty="0" sz="1200" spc="-60">
                <a:latin typeface="Trebuchet MS"/>
                <a:cs typeface="Trebuchet MS"/>
              </a:rPr>
              <a:t> </a:t>
            </a:r>
            <a:r>
              <a:rPr dirty="0" sz="1200" spc="-30">
                <a:latin typeface="Trebuchet MS"/>
                <a:cs typeface="Trebuchet MS"/>
              </a:rPr>
              <a:t>tourism,</a:t>
            </a:r>
            <a:r>
              <a:rPr dirty="0" sz="1200" spc="-40">
                <a:latin typeface="Trebuchet MS"/>
                <a:cs typeface="Trebuchet MS"/>
              </a:rPr>
              <a:t> </a:t>
            </a:r>
            <a:r>
              <a:rPr dirty="0" sz="1200" spc="-35">
                <a:latin typeface="Trebuchet MS"/>
                <a:cs typeface="Trebuchet MS"/>
              </a:rPr>
              <a:t>transportation,</a:t>
            </a:r>
            <a:r>
              <a:rPr dirty="0" sz="1200" spc="-40">
                <a:latin typeface="Trebuchet MS"/>
                <a:cs typeface="Trebuchet MS"/>
              </a:rPr>
              <a:t> </a:t>
            </a:r>
            <a:r>
              <a:rPr dirty="0" sz="1200" spc="-25">
                <a:latin typeface="Trebuchet MS"/>
                <a:cs typeface="Trebuchet MS"/>
              </a:rPr>
              <a:t>and population</a:t>
            </a:r>
            <a:r>
              <a:rPr dirty="0" sz="1200" spc="5">
                <a:latin typeface="Trebuchet MS"/>
                <a:cs typeface="Trebuchet MS"/>
              </a:rPr>
              <a:t> </a:t>
            </a:r>
            <a:r>
              <a:rPr dirty="0" sz="1200" spc="-10">
                <a:latin typeface="Trebuchet MS"/>
                <a:cs typeface="Trebuchet MS"/>
              </a:rPr>
              <a:t>statistics.</a:t>
            </a:r>
            <a:endParaRPr sz="1200">
              <a:latin typeface="Trebuchet MS"/>
              <a:cs typeface="Trebuchet MS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352285" y="1086992"/>
            <a:ext cx="8593455" cy="802640"/>
            <a:chOff x="352285" y="1086992"/>
            <a:chExt cx="8593455" cy="802640"/>
          </a:xfrm>
        </p:grpSpPr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2285" y="1086992"/>
              <a:ext cx="207987" cy="208026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3809365" y="1285493"/>
              <a:ext cx="3581400" cy="584835"/>
            </a:xfrm>
            <a:custGeom>
              <a:avLst/>
              <a:gdLst/>
              <a:ahLst/>
              <a:cxnLst/>
              <a:rect l="l" t="t" r="r" b="b"/>
              <a:pathLst>
                <a:path w="3581400" h="584835">
                  <a:moveTo>
                    <a:pt x="207645" y="286385"/>
                  </a:moveTo>
                  <a:lnTo>
                    <a:pt x="103759" y="0"/>
                  </a:lnTo>
                  <a:lnTo>
                    <a:pt x="0" y="0"/>
                  </a:lnTo>
                  <a:lnTo>
                    <a:pt x="103759" y="286385"/>
                  </a:lnTo>
                  <a:lnTo>
                    <a:pt x="0" y="572770"/>
                  </a:lnTo>
                  <a:lnTo>
                    <a:pt x="103759" y="572770"/>
                  </a:lnTo>
                  <a:lnTo>
                    <a:pt x="207645" y="286385"/>
                  </a:lnTo>
                  <a:close/>
                </a:path>
                <a:path w="3581400" h="584835">
                  <a:moveTo>
                    <a:pt x="332105" y="286385"/>
                  </a:moveTo>
                  <a:lnTo>
                    <a:pt x="228219" y="0"/>
                  </a:lnTo>
                  <a:lnTo>
                    <a:pt x="124333" y="0"/>
                  </a:lnTo>
                  <a:lnTo>
                    <a:pt x="228219" y="286385"/>
                  </a:lnTo>
                  <a:lnTo>
                    <a:pt x="124333" y="572770"/>
                  </a:lnTo>
                  <a:lnTo>
                    <a:pt x="228219" y="572770"/>
                  </a:lnTo>
                  <a:lnTo>
                    <a:pt x="332105" y="286385"/>
                  </a:lnTo>
                  <a:close/>
                </a:path>
                <a:path w="3581400" h="584835">
                  <a:moveTo>
                    <a:pt x="3581146" y="347726"/>
                  </a:moveTo>
                  <a:lnTo>
                    <a:pt x="3576790" y="326263"/>
                  </a:lnTo>
                  <a:lnTo>
                    <a:pt x="3564953" y="308737"/>
                  </a:lnTo>
                  <a:lnTo>
                    <a:pt x="3547389" y="296938"/>
                  </a:lnTo>
                  <a:lnTo>
                    <a:pt x="3525901" y="292608"/>
                  </a:lnTo>
                  <a:lnTo>
                    <a:pt x="2268220" y="292608"/>
                  </a:lnTo>
                  <a:lnTo>
                    <a:pt x="2246744" y="296938"/>
                  </a:lnTo>
                  <a:lnTo>
                    <a:pt x="2229218" y="308749"/>
                  </a:lnTo>
                  <a:lnTo>
                    <a:pt x="2217420" y="326263"/>
                  </a:lnTo>
                  <a:lnTo>
                    <a:pt x="2213102" y="347726"/>
                  </a:lnTo>
                  <a:lnTo>
                    <a:pt x="2213102" y="529475"/>
                  </a:lnTo>
                  <a:lnTo>
                    <a:pt x="2217420" y="550938"/>
                  </a:lnTo>
                  <a:lnTo>
                    <a:pt x="2229231" y="568464"/>
                  </a:lnTo>
                  <a:lnTo>
                    <a:pt x="2246744" y="580263"/>
                  </a:lnTo>
                  <a:lnTo>
                    <a:pt x="2268220" y="584581"/>
                  </a:lnTo>
                  <a:lnTo>
                    <a:pt x="3525901" y="584581"/>
                  </a:lnTo>
                  <a:lnTo>
                    <a:pt x="3547389" y="580263"/>
                  </a:lnTo>
                  <a:lnTo>
                    <a:pt x="3564953" y="568464"/>
                  </a:lnTo>
                  <a:lnTo>
                    <a:pt x="3576790" y="550938"/>
                  </a:lnTo>
                  <a:lnTo>
                    <a:pt x="3581146" y="529475"/>
                  </a:lnTo>
                  <a:lnTo>
                    <a:pt x="3581146" y="347726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13755" y="1626996"/>
              <a:ext cx="217297" cy="194182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7577582" y="1578101"/>
              <a:ext cx="1368425" cy="292100"/>
            </a:xfrm>
            <a:custGeom>
              <a:avLst/>
              <a:gdLst/>
              <a:ahLst/>
              <a:cxnLst/>
              <a:rect l="l" t="t" r="r" b="b"/>
              <a:pathLst>
                <a:path w="1368425" h="292100">
                  <a:moveTo>
                    <a:pt x="1312799" y="0"/>
                  </a:moveTo>
                  <a:lnTo>
                    <a:pt x="55118" y="0"/>
                  </a:lnTo>
                  <a:lnTo>
                    <a:pt x="33647" y="4325"/>
                  </a:lnTo>
                  <a:lnTo>
                    <a:pt x="16129" y="16129"/>
                  </a:lnTo>
                  <a:lnTo>
                    <a:pt x="4325" y="33647"/>
                  </a:lnTo>
                  <a:lnTo>
                    <a:pt x="0" y="55118"/>
                  </a:lnTo>
                  <a:lnTo>
                    <a:pt x="0" y="236855"/>
                  </a:lnTo>
                  <a:lnTo>
                    <a:pt x="4325" y="258325"/>
                  </a:lnTo>
                  <a:lnTo>
                    <a:pt x="16129" y="275844"/>
                  </a:lnTo>
                  <a:lnTo>
                    <a:pt x="33647" y="287647"/>
                  </a:lnTo>
                  <a:lnTo>
                    <a:pt x="55118" y="291973"/>
                  </a:lnTo>
                  <a:lnTo>
                    <a:pt x="1312799" y="291973"/>
                  </a:lnTo>
                  <a:lnTo>
                    <a:pt x="1334269" y="287647"/>
                  </a:lnTo>
                  <a:lnTo>
                    <a:pt x="1351787" y="275844"/>
                  </a:lnTo>
                  <a:lnTo>
                    <a:pt x="1363591" y="258325"/>
                  </a:lnTo>
                  <a:lnTo>
                    <a:pt x="1367917" y="236855"/>
                  </a:lnTo>
                  <a:lnTo>
                    <a:pt x="1367917" y="55118"/>
                  </a:lnTo>
                  <a:lnTo>
                    <a:pt x="1363591" y="33647"/>
                  </a:lnTo>
                  <a:lnTo>
                    <a:pt x="1351787" y="16128"/>
                  </a:lnTo>
                  <a:lnTo>
                    <a:pt x="1334269" y="4325"/>
                  </a:lnTo>
                  <a:lnTo>
                    <a:pt x="1312799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68870" y="1626996"/>
              <a:ext cx="217297" cy="194182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4410837" y="1597532"/>
              <a:ext cx="1438910" cy="292100"/>
            </a:xfrm>
            <a:custGeom>
              <a:avLst/>
              <a:gdLst/>
              <a:ahLst/>
              <a:cxnLst/>
              <a:rect l="l" t="t" r="r" b="b"/>
              <a:pathLst>
                <a:path w="1438910" h="292100">
                  <a:moveTo>
                    <a:pt x="1383791" y="0"/>
                  </a:moveTo>
                  <a:lnTo>
                    <a:pt x="55117" y="0"/>
                  </a:lnTo>
                  <a:lnTo>
                    <a:pt x="33647" y="4325"/>
                  </a:lnTo>
                  <a:lnTo>
                    <a:pt x="16128" y="16128"/>
                  </a:lnTo>
                  <a:lnTo>
                    <a:pt x="4325" y="33647"/>
                  </a:lnTo>
                  <a:lnTo>
                    <a:pt x="0" y="55117"/>
                  </a:lnTo>
                  <a:lnTo>
                    <a:pt x="0" y="236854"/>
                  </a:lnTo>
                  <a:lnTo>
                    <a:pt x="4325" y="258325"/>
                  </a:lnTo>
                  <a:lnTo>
                    <a:pt x="16128" y="275843"/>
                  </a:lnTo>
                  <a:lnTo>
                    <a:pt x="33647" y="287647"/>
                  </a:lnTo>
                  <a:lnTo>
                    <a:pt x="55117" y="291972"/>
                  </a:lnTo>
                  <a:lnTo>
                    <a:pt x="1383791" y="291972"/>
                  </a:lnTo>
                  <a:lnTo>
                    <a:pt x="1405262" y="287647"/>
                  </a:lnTo>
                  <a:lnTo>
                    <a:pt x="1422781" y="275843"/>
                  </a:lnTo>
                  <a:lnTo>
                    <a:pt x="1434584" y="258325"/>
                  </a:lnTo>
                  <a:lnTo>
                    <a:pt x="1438910" y="236854"/>
                  </a:lnTo>
                  <a:lnTo>
                    <a:pt x="1438910" y="55117"/>
                  </a:lnTo>
                  <a:lnTo>
                    <a:pt x="1434584" y="33647"/>
                  </a:lnTo>
                  <a:lnTo>
                    <a:pt x="1422780" y="16128"/>
                  </a:lnTo>
                  <a:lnTo>
                    <a:pt x="1405262" y="4325"/>
                  </a:lnTo>
                  <a:lnTo>
                    <a:pt x="1383791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02124" y="1626996"/>
              <a:ext cx="217297" cy="194182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4361179" y="1623441"/>
            <a:ext cx="1391285" cy="590550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  <a:tabLst>
                <a:tab pos="220979" algn="l"/>
              </a:tabLst>
            </a:pPr>
            <a:r>
              <a:rPr dirty="0" sz="1100" spc="-50" b="1" i="1">
                <a:solidFill>
                  <a:srgbClr val="FFFFFF"/>
                </a:solidFill>
                <a:latin typeface="Trebuchet MS"/>
                <a:cs typeface="Trebuchet MS"/>
              </a:rPr>
              <a:t>1</a:t>
            </a:r>
            <a:r>
              <a:rPr dirty="0" sz="1100" b="1" i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050" b="1">
                <a:solidFill>
                  <a:srgbClr val="FFFFFF"/>
                </a:solidFill>
                <a:latin typeface="Trebuchet MS"/>
                <a:cs typeface="Trebuchet MS"/>
              </a:rPr>
              <a:t>Domestic</a:t>
            </a:r>
            <a:r>
              <a:rPr dirty="0" sz="1050" spc="2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Trebuchet MS"/>
                <a:cs typeface="Trebuchet MS"/>
              </a:rPr>
              <a:t>Tourism</a:t>
            </a:r>
            <a:endParaRPr sz="1050">
              <a:latin typeface="Trebuchet MS"/>
              <a:cs typeface="Trebuchet MS"/>
            </a:endParaRPr>
          </a:p>
          <a:p>
            <a:pPr marL="219710" marR="5080">
              <a:lnSpc>
                <a:spcPts val="760"/>
              </a:lnSpc>
              <a:spcBef>
                <a:spcPts val="910"/>
              </a:spcBef>
            </a:pP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Number</a:t>
            </a:r>
            <a:r>
              <a:rPr dirty="0" sz="700" spc="-1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of</a:t>
            </a:r>
            <a:r>
              <a:rPr dirty="0" sz="700" spc="-2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trips</a:t>
            </a:r>
            <a:r>
              <a:rPr dirty="0" sz="700" spc="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 spc="-20">
                <a:solidFill>
                  <a:srgbClr val="172134"/>
                </a:solidFill>
                <a:latin typeface="Microsoft Sans Serif"/>
                <a:cs typeface="Microsoft Sans Serif"/>
              </a:rPr>
              <a:t>based</a:t>
            </a:r>
            <a:r>
              <a:rPr dirty="0" sz="700" spc="-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 spc="-25">
                <a:solidFill>
                  <a:srgbClr val="172134"/>
                </a:solidFill>
                <a:latin typeface="Microsoft Sans Serif"/>
                <a:cs typeface="Microsoft Sans Serif"/>
              </a:rPr>
              <a:t>on</a:t>
            </a:r>
            <a:r>
              <a:rPr dirty="0" sz="700" spc="50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 i="1">
                <a:solidFill>
                  <a:srgbClr val="172134"/>
                </a:solidFill>
                <a:latin typeface="Arial"/>
                <a:cs typeface="Arial"/>
              </a:rPr>
              <a:t>Origin</a:t>
            </a:r>
            <a:r>
              <a:rPr dirty="0" sz="700" spc="-10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700" i="1">
                <a:solidFill>
                  <a:srgbClr val="172134"/>
                </a:solidFill>
                <a:latin typeface="Arial"/>
                <a:cs typeface="Arial"/>
              </a:rPr>
              <a:t>and</a:t>
            </a:r>
            <a:r>
              <a:rPr dirty="0" sz="700" spc="-25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700" i="1">
                <a:solidFill>
                  <a:srgbClr val="172134"/>
                </a:solidFill>
                <a:latin typeface="Arial"/>
                <a:cs typeface="Arial"/>
              </a:rPr>
              <a:t>Destination</a:t>
            </a:r>
            <a:r>
              <a:rPr dirty="0" sz="700" spc="5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700" spc="-10" i="1">
                <a:solidFill>
                  <a:srgbClr val="172134"/>
                </a:solidFill>
                <a:latin typeface="Arial"/>
                <a:cs typeface="Arial"/>
              </a:rPr>
              <a:t>Matrix</a:t>
            </a:r>
            <a:r>
              <a:rPr dirty="0" sz="700" spc="500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172134"/>
                </a:solidFill>
                <a:latin typeface="Microsoft Sans Serif"/>
                <a:cs typeface="Microsoft Sans Serif"/>
              </a:rPr>
              <a:t>(ODM)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973317" y="1623441"/>
            <a:ext cx="1183640" cy="474980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  <a:tabLst>
                <a:tab pos="241935" algn="l"/>
              </a:tabLst>
            </a:pPr>
            <a:r>
              <a:rPr dirty="0" sz="1100" spc="-50" b="1" i="1">
                <a:solidFill>
                  <a:srgbClr val="FFFFFF"/>
                </a:solidFill>
                <a:latin typeface="Trebuchet MS"/>
                <a:cs typeface="Trebuchet MS"/>
              </a:rPr>
              <a:t>2</a:t>
            </a:r>
            <a:r>
              <a:rPr dirty="0" sz="1100" b="1" i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050" spc="-10" b="1">
                <a:solidFill>
                  <a:srgbClr val="FFFFFF"/>
                </a:solidFill>
                <a:latin typeface="Trebuchet MS"/>
                <a:cs typeface="Trebuchet MS"/>
              </a:rPr>
              <a:t>Inbound</a:t>
            </a:r>
            <a:r>
              <a:rPr dirty="0" sz="1050" spc="-7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Trebuchet MS"/>
                <a:cs typeface="Trebuchet MS"/>
              </a:rPr>
              <a:t>Visitor</a:t>
            </a:r>
            <a:endParaRPr sz="1050">
              <a:latin typeface="Trebuchet MS"/>
              <a:cs typeface="Trebuchet MS"/>
            </a:endParaRPr>
          </a:p>
          <a:p>
            <a:pPr marL="226060" marR="68580">
              <a:lnSpc>
                <a:spcPts val="760"/>
              </a:lnSpc>
              <a:spcBef>
                <a:spcPts val="760"/>
              </a:spcBef>
            </a:pP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Number</a:t>
            </a:r>
            <a:r>
              <a:rPr dirty="0" sz="700" spc="-2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of</a:t>
            </a:r>
            <a:r>
              <a:rPr dirty="0" sz="700" spc="-2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 spc="-10">
                <a:solidFill>
                  <a:srgbClr val="172134"/>
                </a:solidFill>
                <a:latin typeface="Microsoft Sans Serif"/>
                <a:cs typeface="Microsoft Sans Serif"/>
              </a:rPr>
              <a:t>visits</a:t>
            </a:r>
            <a:r>
              <a:rPr dirty="0" sz="700" spc="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at</a:t>
            </a:r>
            <a:r>
              <a:rPr dirty="0" sz="700" spc="-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 spc="-25">
                <a:solidFill>
                  <a:srgbClr val="172134"/>
                </a:solidFill>
                <a:latin typeface="Microsoft Sans Serif"/>
                <a:cs typeface="Microsoft Sans Serif"/>
              </a:rPr>
              <a:t>the</a:t>
            </a:r>
            <a:r>
              <a:rPr dirty="0" sz="700" spc="50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national</a:t>
            </a:r>
            <a:r>
              <a:rPr dirty="0" sz="700" spc="7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 spc="-10">
                <a:solidFill>
                  <a:srgbClr val="172134"/>
                </a:solidFill>
                <a:latin typeface="Microsoft Sans Serif"/>
                <a:cs typeface="Microsoft Sans Serif"/>
              </a:rPr>
              <a:t>border</a:t>
            </a:r>
            <a:endParaRPr sz="700">
              <a:latin typeface="Microsoft Sans Serif"/>
              <a:cs typeface="Microsoft Sans Serif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528686" y="1623441"/>
            <a:ext cx="1377315" cy="487045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1100" b="1" i="1">
                <a:solidFill>
                  <a:srgbClr val="FFFFFF"/>
                </a:solidFill>
                <a:latin typeface="Trebuchet MS"/>
                <a:cs typeface="Trebuchet MS"/>
              </a:rPr>
              <a:t>3</a:t>
            </a:r>
            <a:r>
              <a:rPr dirty="0" sz="1100" spc="114" b="1" i="1">
                <a:solidFill>
                  <a:srgbClr val="FFFFFF"/>
                </a:solidFill>
                <a:latin typeface="Trebuchet MS"/>
                <a:cs typeface="Trebuchet MS"/>
              </a:rPr>
              <a:t>  </a:t>
            </a:r>
            <a:r>
              <a:rPr dirty="0" sz="1050" spc="-10" b="1">
                <a:solidFill>
                  <a:srgbClr val="FFFFFF"/>
                </a:solidFill>
                <a:latin typeface="Trebuchet MS"/>
                <a:cs typeface="Trebuchet MS"/>
              </a:rPr>
              <a:t>Outbound</a:t>
            </a:r>
            <a:r>
              <a:rPr dirty="0" sz="1050" spc="-114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050" spc="-10" b="1">
                <a:solidFill>
                  <a:srgbClr val="FFFFFF"/>
                </a:solidFill>
                <a:latin typeface="Trebuchet MS"/>
                <a:cs typeface="Trebuchet MS"/>
              </a:rPr>
              <a:t>Tourism</a:t>
            </a:r>
            <a:endParaRPr sz="1050">
              <a:latin typeface="Trebuchet MS"/>
              <a:cs typeface="Trebuchet MS"/>
            </a:endParaRPr>
          </a:p>
          <a:p>
            <a:pPr marL="248920" marR="5080">
              <a:lnSpc>
                <a:spcPts val="760"/>
              </a:lnSpc>
              <a:spcBef>
                <a:spcPts val="855"/>
              </a:spcBef>
            </a:pP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Proportion</a:t>
            </a:r>
            <a:r>
              <a:rPr dirty="0" sz="700" spc="4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of outbound</a:t>
            </a:r>
            <a:r>
              <a:rPr dirty="0" sz="700" spc="5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 spc="-20">
                <a:solidFill>
                  <a:srgbClr val="172134"/>
                </a:solidFill>
                <a:latin typeface="Microsoft Sans Serif"/>
                <a:cs typeface="Microsoft Sans Serif"/>
              </a:rPr>
              <a:t>trips</a:t>
            </a:r>
            <a:r>
              <a:rPr dirty="0" sz="700" spc="50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by</a:t>
            </a:r>
            <a:r>
              <a:rPr dirty="0" sz="700" spc="-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country</a:t>
            </a:r>
            <a:r>
              <a:rPr dirty="0" sz="700" spc="-10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>
                <a:solidFill>
                  <a:srgbClr val="172134"/>
                </a:solidFill>
                <a:latin typeface="Microsoft Sans Serif"/>
                <a:cs typeface="Microsoft Sans Serif"/>
              </a:rPr>
              <a:t>of</a:t>
            </a:r>
            <a:r>
              <a:rPr dirty="0" sz="700" spc="-5">
                <a:solidFill>
                  <a:srgbClr val="172134"/>
                </a:solidFill>
                <a:latin typeface="Microsoft Sans Serif"/>
                <a:cs typeface="Microsoft Sans Serif"/>
              </a:rPr>
              <a:t> </a:t>
            </a:r>
            <a:r>
              <a:rPr dirty="0" sz="700" spc="-10">
                <a:solidFill>
                  <a:srgbClr val="172134"/>
                </a:solidFill>
                <a:latin typeface="Microsoft Sans Serif"/>
                <a:cs typeface="Microsoft Sans Serif"/>
              </a:rPr>
              <a:t>destination</a:t>
            </a:r>
            <a:endParaRPr sz="700">
              <a:latin typeface="Microsoft Sans Serif"/>
              <a:cs typeface="Microsoft Sans Serif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4700405" y="912736"/>
            <a:ext cx="4007485" cy="732155"/>
            <a:chOff x="4700405" y="912736"/>
            <a:chExt cx="4007485" cy="732155"/>
          </a:xfrm>
        </p:grpSpPr>
        <p:sp>
          <p:nvSpPr>
            <p:cNvPr id="18" name="object 18" descr=""/>
            <p:cNvSpPr/>
            <p:nvPr/>
          </p:nvSpPr>
          <p:spPr>
            <a:xfrm>
              <a:off x="4700405" y="1032338"/>
              <a:ext cx="829944" cy="567055"/>
            </a:xfrm>
            <a:custGeom>
              <a:avLst/>
              <a:gdLst/>
              <a:ahLst/>
              <a:cxnLst/>
              <a:rect l="l" t="t" r="r" b="b"/>
              <a:pathLst>
                <a:path w="829945" h="567055">
                  <a:moveTo>
                    <a:pt x="419285" y="0"/>
                  </a:moveTo>
                  <a:lnTo>
                    <a:pt x="372622" y="2681"/>
                  </a:lnTo>
                  <a:lnTo>
                    <a:pt x="325774" y="10845"/>
                  </a:lnTo>
                  <a:lnTo>
                    <a:pt x="279137" y="24682"/>
                  </a:lnTo>
                  <a:lnTo>
                    <a:pt x="234327" y="43831"/>
                  </a:lnTo>
                  <a:lnTo>
                    <a:pt x="192828" y="67534"/>
                  </a:lnTo>
                  <a:lnTo>
                    <a:pt x="154831" y="95389"/>
                  </a:lnTo>
                  <a:lnTo>
                    <a:pt x="120529" y="126995"/>
                  </a:lnTo>
                  <a:lnTo>
                    <a:pt x="90113" y="161950"/>
                  </a:lnTo>
                  <a:lnTo>
                    <a:pt x="63776" y="199851"/>
                  </a:lnTo>
                  <a:lnTo>
                    <a:pt x="41710" y="240297"/>
                  </a:lnTo>
                  <a:lnTo>
                    <a:pt x="24107" y="282884"/>
                  </a:lnTo>
                  <a:lnTo>
                    <a:pt x="11160" y="327212"/>
                  </a:lnTo>
                  <a:lnTo>
                    <a:pt x="3060" y="372877"/>
                  </a:lnTo>
                  <a:lnTo>
                    <a:pt x="0" y="419478"/>
                  </a:lnTo>
                  <a:lnTo>
                    <a:pt x="2171" y="466613"/>
                  </a:lnTo>
                  <a:lnTo>
                    <a:pt x="9766" y="513880"/>
                  </a:lnTo>
                  <a:lnTo>
                    <a:pt x="22978" y="560876"/>
                  </a:lnTo>
                  <a:lnTo>
                    <a:pt x="801996" y="566591"/>
                  </a:lnTo>
                  <a:lnTo>
                    <a:pt x="816854" y="519421"/>
                  </a:lnTo>
                  <a:lnTo>
                    <a:pt x="826116" y="471210"/>
                  </a:lnTo>
                  <a:lnTo>
                    <a:pt x="829777" y="422462"/>
                  </a:lnTo>
                  <a:lnTo>
                    <a:pt x="827829" y="373683"/>
                  </a:lnTo>
                  <a:lnTo>
                    <a:pt x="820264" y="325377"/>
                  </a:lnTo>
                  <a:lnTo>
                    <a:pt x="807076" y="278047"/>
                  </a:lnTo>
                  <a:lnTo>
                    <a:pt x="788589" y="232954"/>
                  </a:lnTo>
                  <a:lnTo>
                    <a:pt x="765562" y="191254"/>
                  </a:lnTo>
                  <a:lnTo>
                    <a:pt x="738388" y="153137"/>
                  </a:lnTo>
                  <a:lnTo>
                    <a:pt x="707466" y="118794"/>
                  </a:lnTo>
                  <a:lnTo>
                    <a:pt x="673189" y="88414"/>
                  </a:lnTo>
                  <a:lnTo>
                    <a:pt x="635956" y="62187"/>
                  </a:lnTo>
                  <a:lnTo>
                    <a:pt x="596161" y="40303"/>
                  </a:lnTo>
                  <a:lnTo>
                    <a:pt x="554200" y="22953"/>
                  </a:lnTo>
                  <a:lnTo>
                    <a:pt x="510470" y="10325"/>
                  </a:lnTo>
                  <a:lnTo>
                    <a:pt x="465366" y="2611"/>
                  </a:lnTo>
                  <a:lnTo>
                    <a:pt x="419285" y="0"/>
                  </a:lnTo>
                  <a:close/>
                </a:path>
              </a:pathLst>
            </a:custGeom>
            <a:solidFill>
              <a:srgbClr val="E0E4E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19396" y="912736"/>
              <a:ext cx="495300" cy="731532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6277290" y="1008669"/>
              <a:ext cx="835660" cy="571500"/>
            </a:xfrm>
            <a:custGeom>
              <a:avLst/>
              <a:gdLst/>
              <a:ahLst/>
              <a:cxnLst/>
              <a:rect l="l" t="t" r="r" b="b"/>
              <a:pathLst>
                <a:path w="835659" h="571500">
                  <a:moveTo>
                    <a:pt x="423026" y="0"/>
                  </a:moveTo>
                  <a:lnTo>
                    <a:pt x="376045" y="2688"/>
                  </a:lnTo>
                  <a:lnTo>
                    <a:pt x="328863" y="10909"/>
                  </a:lnTo>
                  <a:lnTo>
                    <a:pt x="281878" y="24856"/>
                  </a:lnTo>
                  <a:lnTo>
                    <a:pt x="236744" y="44137"/>
                  </a:lnTo>
                  <a:lnTo>
                    <a:pt x="194928" y="68020"/>
                  </a:lnTo>
                  <a:lnTo>
                    <a:pt x="156623" y="96098"/>
                  </a:lnTo>
                  <a:lnTo>
                    <a:pt x="122024" y="127964"/>
                  </a:lnTo>
                  <a:lnTo>
                    <a:pt x="91328" y="163213"/>
                  </a:lnTo>
                  <a:lnTo>
                    <a:pt x="64728" y="201437"/>
                  </a:lnTo>
                  <a:lnTo>
                    <a:pt x="42419" y="242232"/>
                  </a:lnTo>
                  <a:lnTo>
                    <a:pt x="24597" y="285190"/>
                  </a:lnTo>
                  <a:lnTo>
                    <a:pt x="11457" y="329905"/>
                  </a:lnTo>
                  <a:lnTo>
                    <a:pt x="3192" y="375972"/>
                  </a:lnTo>
                  <a:lnTo>
                    <a:pt x="0" y="422983"/>
                  </a:lnTo>
                  <a:lnTo>
                    <a:pt x="2073" y="470532"/>
                  </a:lnTo>
                  <a:lnTo>
                    <a:pt x="9607" y="518214"/>
                  </a:lnTo>
                  <a:lnTo>
                    <a:pt x="22798" y="565622"/>
                  </a:lnTo>
                  <a:lnTo>
                    <a:pt x="807277" y="571210"/>
                  </a:lnTo>
                  <a:lnTo>
                    <a:pt x="822260" y="523721"/>
                  </a:lnTo>
                  <a:lnTo>
                    <a:pt x="831637" y="475188"/>
                  </a:lnTo>
                  <a:lnTo>
                    <a:pt x="835391" y="426112"/>
                  </a:lnTo>
                  <a:lnTo>
                    <a:pt x="833505" y="376994"/>
                  </a:lnTo>
                  <a:lnTo>
                    <a:pt x="825959" y="328334"/>
                  </a:lnTo>
                  <a:lnTo>
                    <a:pt x="812738" y="280634"/>
                  </a:lnTo>
                  <a:lnTo>
                    <a:pt x="794232" y="235144"/>
                  </a:lnTo>
                  <a:lnTo>
                    <a:pt x="771148" y="193073"/>
                  </a:lnTo>
                  <a:lnTo>
                    <a:pt x="743884" y="154614"/>
                  </a:lnTo>
                  <a:lnTo>
                    <a:pt x="712837" y="119957"/>
                  </a:lnTo>
                  <a:lnTo>
                    <a:pt x="678406" y="89297"/>
                  </a:lnTo>
                  <a:lnTo>
                    <a:pt x="640988" y="62824"/>
                  </a:lnTo>
                  <a:lnTo>
                    <a:pt x="600981" y="40731"/>
                  </a:lnTo>
                  <a:lnTo>
                    <a:pt x="558784" y="23209"/>
                  </a:lnTo>
                  <a:lnTo>
                    <a:pt x="514793" y="10452"/>
                  </a:lnTo>
                  <a:lnTo>
                    <a:pt x="469408" y="2652"/>
                  </a:lnTo>
                  <a:lnTo>
                    <a:pt x="423026" y="0"/>
                  </a:lnTo>
                  <a:close/>
                </a:path>
              </a:pathLst>
            </a:custGeom>
            <a:solidFill>
              <a:srgbClr val="E0E4E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96939" y="923734"/>
              <a:ext cx="481634" cy="670750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7839324" y="985672"/>
              <a:ext cx="868680" cy="593725"/>
            </a:xfrm>
            <a:custGeom>
              <a:avLst/>
              <a:gdLst/>
              <a:ahLst/>
              <a:cxnLst/>
              <a:rect l="l" t="t" r="r" b="b"/>
              <a:pathLst>
                <a:path w="868679" h="593725">
                  <a:moveTo>
                    <a:pt x="430135" y="0"/>
                  </a:moveTo>
                  <a:lnTo>
                    <a:pt x="384483" y="3495"/>
                  </a:lnTo>
                  <a:lnTo>
                    <a:pt x="338699" y="12026"/>
                  </a:lnTo>
                  <a:lnTo>
                    <a:pt x="293120" y="25755"/>
                  </a:lnTo>
                  <a:lnTo>
                    <a:pt x="249198" y="44321"/>
                  </a:lnTo>
                  <a:lnTo>
                    <a:pt x="208273" y="67076"/>
                  </a:lnTo>
                  <a:lnTo>
                    <a:pt x="170508" y="93676"/>
                  </a:lnTo>
                  <a:lnTo>
                    <a:pt x="136068" y="123778"/>
                  </a:lnTo>
                  <a:lnTo>
                    <a:pt x="105117" y="157040"/>
                  </a:lnTo>
                  <a:lnTo>
                    <a:pt x="77821" y="193119"/>
                  </a:lnTo>
                  <a:lnTo>
                    <a:pt x="54344" y="231671"/>
                  </a:lnTo>
                  <a:lnTo>
                    <a:pt x="34850" y="272354"/>
                  </a:lnTo>
                  <a:lnTo>
                    <a:pt x="19504" y="314824"/>
                  </a:lnTo>
                  <a:lnTo>
                    <a:pt x="8470" y="358740"/>
                  </a:lnTo>
                  <a:lnTo>
                    <a:pt x="1914" y="403757"/>
                  </a:lnTo>
                  <a:lnTo>
                    <a:pt x="0" y="449533"/>
                  </a:lnTo>
                  <a:lnTo>
                    <a:pt x="2891" y="495725"/>
                  </a:lnTo>
                  <a:lnTo>
                    <a:pt x="10754" y="541989"/>
                  </a:lnTo>
                  <a:lnTo>
                    <a:pt x="23753" y="587984"/>
                  </a:lnTo>
                  <a:lnTo>
                    <a:pt x="839347" y="593699"/>
                  </a:lnTo>
                  <a:lnTo>
                    <a:pt x="854913" y="544341"/>
                  </a:lnTo>
                  <a:lnTo>
                    <a:pt x="864648" y="493896"/>
                  </a:lnTo>
                  <a:lnTo>
                    <a:pt x="868541" y="442887"/>
                  </a:lnTo>
                  <a:lnTo>
                    <a:pt x="866581" y="391835"/>
                  </a:lnTo>
                  <a:lnTo>
                    <a:pt x="858758" y="341263"/>
                  </a:lnTo>
                  <a:lnTo>
                    <a:pt x="845062" y="291693"/>
                  </a:lnTo>
                  <a:lnTo>
                    <a:pt x="827267" y="247436"/>
                  </a:lnTo>
                  <a:lnTo>
                    <a:pt x="805297" y="206264"/>
                  </a:lnTo>
                  <a:lnTo>
                    <a:pt x="779491" y="168341"/>
                  </a:lnTo>
                  <a:lnTo>
                    <a:pt x="750184" y="133827"/>
                  </a:lnTo>
                  <a:lnTo>
                    <a:pt x="717713" y="102886"/>
                  </a:lnTo>
                  <a:lnTo>
                    <a:pt x="682416" y="75681"/>
                  </a:lnTo>
                  <a:lnTo>
                    <a:pt x="644629" y="52374"/>
                  </a:lnTo>
                  <a:lnTo>
                    <a:pt x="604689" y="33128"/>
                  </a:lnTo>
                  <a:lnTo>
                    <a:pt x="562933" y="18105"/>
                  </a:lnTo>
                  <a:lnTo>
                    <a:pt x="519697" y="7467"/>
                  </a:lnTo>
                  <a:lnTo>
                    <a:pt x="475319" y="1378"/>
                  </a:lnTo>
                  <a:lnTo>
                    <a:pt x="430135" y="0"/>
                  </a:lnTo>
                  <a:close/>
                </a:path>
              </a:pathLst>
            </a:custGeom>
            <a:solidFill>
              <a:srgbClr val="E0E4E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065389" y="919708"/>
              <a:ext cx="491693" cy="689762"/>
            </a:xfrm>
            <a:prstGeom prst="rect">
              <a:avLst/>
            </a:prstGeom>
          </p:spPr>
        </p:pic>
      </p:grpSp>
      <p:grpSp>
        <p:nvGrpSpPr>
          <p:cNvPr id="24" name="object 24" descr=""/>
          <p:cNvGrpSpPr/>
          <p:nvPr/>
        </p:nvGrpSpPr>
        <p:grpSpPr>
          <a:xfrm>
            <a:off x="163347" y="2521966"/>
            <a:ext cx="3987800" cy="2376170"/>
            <a:chOff x="163347" y="2521966"/>
            <a:chExt cx="3987800" cy="2376170"/>
          </a:xfrm>
        </p:grpSpPr>
        <p:sp>
          <p:nvSpPr>
            <p:cNvPr id="25" name="object 25" descr=""/>
            <p:cNvSpPr/>
            <p:nvPr/>
          </p:nvSpPr>
          <p:spPr>
            <a:xfrm>
              <a:off x="172872" y="2648839"/>
              <a:ext cx="3968750" cy="2239645"/>
            </a:xfrm>
            <a:custGeom>
              <a:avLst/>
              <a:gdLst/>
              <a:ahLst/>
              <a:cxnLst/>
              <a:rect l="l" t="t" r="r" b="b"/>
              <a:pathLst>
                <a:path w="3968750" h="2239645">
                  <a:moveTo>
                    <a:pt x="0" y="102616"/>
                  </a:moveTo>
                  <a:lnTo>
                    <a:pt x="8073" y="62686"/>
                  </a:lnTo>
                  <a:lnTo>
                    <a:pt x="30091" y="30067"/>
                  </a:lnTo>
                  <a:lnTo>
                    <a:pt x="62745" y="8068"/>
                  </a:lnTo>
                  <a:lnTo>
                    <a:pt x="102730" y="0"/>
                  </a:lnTo>
                  <a:lnTo>
                    <a:pt x="3865854" y="0"/>
                  </a:lnTo>
                  <a:lnTo>
                    <a:pt x="3905857" y="8068"/>
                  </a:lnTo>
                  <a:lnTo>
                    <a:pt x="3938514" y="30067"/>
                  </a:lnTo>
                  <a:lnTo>
                    <a:pt x="3960527" y="62686"/>
                  </a:lnTo>
                  <a:lnTo>
                    <a:pt x="3968597" y="102616"/>
                  </a:lnTo>
                  <a:lnTo>
                    <a:pt x="3968597" y="2136787"/>
                  </a:lnTo>
                  <a:lnTo>
                    <a:pt x="3960527" y="2176772"/>
                  </a:lnTo>
                  <a:lnTo>
                    <a:pt x="3938514" y="2209426"/>
                  </a:lnTo>
                  <a:lnTo>
                    <a:pt x="3905857" y="2231444"/>
                  </a:lnTo>
                  <a:lnTo>
                    <a:pt x="3865854" y="2239518"/>
                  </a:lnTo>
                  <a:lnTo>
                    <a:pt x="102730" y="2239518"/>
                  </a:lnTo>
                  <a:lnTo>
                    <a:pt x="62745" y="2231444"/>
                  </a:lnTo>
                  <a:lnTo>
                    <a:pt x="30091" y="2209426"/>
                  </a:lnTo>
                  <a:lnTo>
                    <a:pt x="8073" y="2176772"/>
                  </a:lnTo>
                  <a:lnTo>
                    <a:pt x="0" y="2136787"/>
                  </a:lnTo>
                  <a:lnTo>
                    <a:pt x="0" y="102616"/>
                  </a:lnTo>
                  <a:close/>
                </a:path>
              </a:pathLst>
            </a:custGeom>
            <a:ln w="1905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803313" y="2521966"/>
              <a:ext cx="2686050" cy="208915"/>
            </a:xfrm>
            <a:custGeom>
              <a:avLst/>
              <a:gdLst/>
              <a:ahLst/>
              <a:cxnLst/>
              <a:rect l="l" t="t" r="r" b="b"/>
              <a:pathLst>
                <a:path w="2686050" h="208914">
                  <a:moveTo>
                    <a:pt x="2581490" y="0"/>
                  </a:moveTo>
                  <a:lnTo>
                    <a:pt x="104279" y="0"/>
                  </a:lnTo>
                  <a:lnTo>
                    <a:pt x="63688" y="8183"/>
                  </a:lnTo>
                  <a:lnTo>
                    <a:pt x="30541" y="30511"/>
                  </a:lnTo>
                  <a:lnTo>
                    <a:pt x="8194" y="63650"/>
                  </a:lnTo>
                  <a:lnTo>
                    <a:pt x="0" y="104266"/>
                  </a:lnTo>
                  <a:lnTo>
                    <a:pt x="8194" y="144883"/>
                  </a:lnTo>
                  <a:lnTo>
                    <a:pt x="30541" y="178022"/>
                  </a:lnTo>
                  <a:lnTo>
                    <a:pt x="63688" y="200350"/>
                  </a:lnTo>
                  <a:lnTo>
                    <a:pt x="104279" y="208533"/>
                  </a:lnTo>
                  <a:lnTo>
                    <a:pt x="2581490" y="208533"/>
                  </a:lnTo>
                  <a:lnTo>
                    <a:pt x="2622053" y="200350"/>
                  </a:lnTo>
                  <a:lnTo>
                    <a:pt x="2655198" y="178022"/>
                  </a:lnTo>
                  <a:lnTo>
                    <a:pt x="2677556" y="144883"/>
                  </a:lnTo>
                  <a:lnTo>
                    <a:pt x="2685757" y="104266"/>
                  </a:lnTo>
                  <a:lnTo>
                    <a:pt x="2677556" y="63650"/>
                  </a:lnTo>
                  <a:lnTo>
                    <a:pt x="2655198" y="30511"/>
                  </a:lnTo>
                  <a:lnTo>
                    <a:pt x="2622053" y="8183"/>
                  </a:lnTo>
                  <a:lnTo>
                    <a:pt x="25814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45897" y="2876169"/>
              <a:ext cx="1850389" cy="354330"/>
            </a:xfrm>
            <a:custGeom>
              <a:avLst/>
              <a:gdLst/>
              <a:ahLst/>
              <a:cxnLst/>
              <a:rect l="l" t="t" r="r" b="b"/>
              <a:pathLst>
                <a:path w="1850389" h="354330">
                  <a:moveTo>
                    <a:pt x="1673072" y="0"/>
                  </a:moveTo>
                  <a:lnTo>
                    <a:pt x="177050" y="0"/>
                  </a:lnTo>
                  <a:lnTo>
                    <a:pt x="129985" y="6322"/>
                  </a:lnTo>
                  <a:lnTo>
                    <a:pt x="87692" y="24167"/>
                  </a:lnTo>
                  <a:lnTo>
                    <a:pt x="51858" y="51847"/>
                  </a:lnTo>
                  <a:lnTo>
                    <a:pt x="24173" y="87677"/>
                  </a:lnTo>
                  <a:lnTo>
                    <a:pt x="6324" y="129969"/>
                  </a:lnTo>
                  <a:lnTo>
                    <a:pt x="0" y="177037"/>
                  </a:lnTo>
                  <a:lnTo>
                    <a:pt x="6324" y="224106"/>
                  </a:lnTo>
                  <a:lnTo>
                    <a:pt x="24173" y="266398"/>
                  </a:lnTo>
                  <a:lnTo>
                    <a:pt x="51858" y="302228"/>
                  </a:lnTo>
                  <a:lnTo>
                    <a:pt x="87692" y="329908"/>
                  </a:lnTo>
                  <a:lnTo>
                    <a:pt x="129985" y="347753"/>
                  </a:lnTo>
                  <a:lnTo>
                    <a:pt x="177050" y="354075"/>
                  </a:lnTo>
                  <a:lnTo>
                    <a:pt x="1673072" y="354075"/>
                  </a:lnTo>
                  <a:lnTo>
                    <a:pt x="1720141" y="347753"/>
                  </a:lnTo>
                  <a:lnTo>
                    <a:pt x="1762433" y="329908"/>
                  </a:lnTo>
                  <a:lnTo>
                    <a:pt x="1798262" y="302228"/>
                  </a:lnTo>
                  <a:lnTo>
                    <a:pt x="1825942" y="266398"/>
                  </a:lnTo>
                  <a:lnTo>
                    <a:pt x="1843787" y="224106"/>
                  </a:lnTo>
                  <a:lnTo>
                    <a:pt x="1850110" y="177037"/>
                  </a:lnTo>
                  <a:lnTo>
                    <a:pt x="1843787" y="129969"/>
                  </a:lnTo>
                  <a:lnTo>
                    <a:pt x="1825942" y="87677"/>
                  </a:lnTo>
                  <a:lnTo>
                    <a:pt x="1798262" y="51847"/>
                  </a:lnTo>
                  <a:lnTo>
                    <a:pt x="1762433" y="24167"/>
                  </a:lnTo>
                  <a:lnTo>
                    <a:pt x="1720141" y="6322"/>
                  </a:lnTo>
                  <a:lnTo>
                    <a:pt x="1673072" y="0"/>
                  </a:lnTo>
                  <a:close/>
                </a:path>
              </a:pathLst>
            </a:custGeom>
            <a:solidFill>
              <a:srgbClr val="3A434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94766" y="3314573"/>
              <a:ext cx="114300" cy="117348"/>
            </a:xfrm>
            <a:prstGeom prst="rect">
              <a:avLst/>
            </a:prstGeom>
          </p:spPr>
        </p:pic>
        <p:pic>
          <p:nvPicPr>
            <p:cNvPr id="29" name="object 2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94766" y="3649852"/>
              <a:ext cx="114300" cy="117347"/>
            </a:xfrm>
            <a:prstGeom prst="rect">
              <a:avLst/>
            </a:prstGeom>
          </p:spPr>
        </p:pic>
      </p:grpSp>
      <p:sp>
        <p:nvSpPr>
          <p:cNvPr id="30" name="object 30" descr=""/>
          <p:cNvSpPr txBox="1"/>
          <p:nvPr/>
        </p:nvSpPr>
        <p:spPr>
          <a:xfrm>
            <a:off x="598423" y="3280028"/>
            <a:ext cx="1309370" cy="10325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25">
                <a:latin typeface="Trebuchet MS"/>
                <a:cs typeface="Trebuchet MS"/>
              </a:rPr>
              <a:t>Attached</a:t>
            </a:r>
            <a:r>
              <a:rPr dirty="0" sz="1100" spc="-110">
                <a:latin typeface="Trebuchet MS"/>
                <a:cs typeface="Trebuchet MS"/>
              </a:rPr>
              <a:t> </a:t>
            </a:r>
            <a:r>
              <a:rPr dirty="0" sz="1100" spc="-35">
                <a:latin typeface="Trebuchet MS"/>
                <a:cs typeface="Trebuchet MS"/>
              </a:rPr>
              <a:t>in</a:t>
            </a:r>
            <a:r>
              <a:rPr dirty="0" sz="1100" spc="-70">
                <a:latin typeface="Trebuchet MS"/>
                <a:cs typeface="Trebuchet MS"/>
              </a:rPr>
              <a:t> </a:t>
            </a:r>
            <a:r>
              <a:rPr dirty="0" sz="1100" spc="-40">
                <a:latin typeface="Trebuchet MS"/>
                <a:cs typeface="Trebuchet MS"/>
              </a:rPr>
              <a:t>the</a:t>
            </a:r>
            <a:r>
              <a:rPr dirty="0" sz="1100" spc="-90">
                <a:latin typeface="Trebuchet MS"/>
                <a:cs typeface="Trebuchet MS"/>
              </a:rPr>
              <a:t> </a:t>
            </a:r>
            <a:r>
              <a:rPr dirty="0" sz="1100" spc="-20">
                <a:latin typeface="Trebuchet MS"/>
                <a:cs typeface="Trebuchet MS"/>
              </a:rPr>
              <a:t>Socio </a:t>
            </a:r>
            <a:r>
              <a:rPr dirty="0" sz="1100">
                <a:latin typeface="Trebuchet MS"/>
                <a:cs typeface="Trebuchet MS"/>
              </a:rPr>
              <a:t>Economy</a:t>
            </a:r>
            <a:r>
              <a:rPr dirty="0" sz="1100" spc="-25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Survey.</a:t>
            </a:r>
            <a:endParaRPr sz="1100">
              <a:latin typeface="Trebuchet MS"/>
              <a:cs typeface="Trebuchet MS"/>
            </a:endParaRPr>
          </a:p>
          <a:p>
            <a:pPr marL="12700" marR="144780">
              <a:lnSpc>
                <a:spcPct val="100000"/>
              </a:lnSpc>
              <a:spcBef>
                <a:spcPts val="5"/>
              </a:spcBef>
            </a:pPr>
            <a:r>
              <a:rPr dirty="0" sz="1100">
                <a:latin typeface="Trebuchet MS"/>
                <a:cs typeface="Trebuchet MS"/>
              </a:rPr>
              <a:t>Using</a:t>
            </a:r>
            <a:r>
              <a:rPr dirty="0" sz="1100" spc="-50">
                <a:latin typeface="Trebuchet MS"/>
                <a:cs typeface="Trebuchet MS"/>
              </a:rPr>
              <a:t> </a:t>
            </a:r>
            <a:r>
              <a:rPr dirty="0" sz="1100" spc="-20">
                <a:latin typeface="Trebuchet MS"/>
                <a:cs typeface="Trebuchet MS"/>
              </a:rPr>
              <a:t>independent </a:t>
            </a:r>
            <a:r>
              <a:rPr dirty="0" sz="1100" spc="-40">
                <a:latin typeface="Trebuchet MS"/>
                <a:cs typeface="Trebuchet MS"/>
              </a:rPr>
              <a:t>direct</a:t>
            </a:r>
            <a:r>
              <a:rPr dirty="0" sz="1100" spc="-100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interview </a:t>
            </a:r>
            <a:r>
              <a:rPr dirty="0" sz="1100" spc="-20">
                <a:latin typeface="Trebuchet MS"/>
                <a:cs typeface="Trebuchet MS"/>
              </a:rPr>
              <a:t>survey</a:t>
            </a:r>
            <a:r>
              <a:rPr dirty="0" sz="1100" spc="-90">
                <a:latin typeface="Trebuchet MS"/>
                <a:cs typeface="Trebuchet MS"/>
              </a:rPr>
              <a:t> </a:t>
            </a:r>
            <a:r>
              <a:rPr dirty="0" sz="1100" spc="-30">
                <a:latin typeface="Trebuchet MS"/>
                <a:cs typeface="Trebuchet MS"/>
              </a:rPr>
              <a:t>from</a:t>
            </a:r>
            <a:r>
              <a:rPr dirty="0" sz="1100" spc="-85">
                <a:latin typeface="Trebuchet MS"/>
                <a:cs typeface="Trebuchet MS"/>
              </a:rPr>
              <a:t> </a:t>
            </a:r>
            <a:r>
              <a:rPr dirty="0" sz="1100" spc="-20">
                <a:latin typeface="Trebuchet MS"/>
                <a:cs typeface="Trebuchet MS"/>
              </a:rPr>
              <a:t>2017</a:t>
            </a:r>
            <a:endParaRPr sz="11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1100" spc="-40">
                <a:latin typeface="Trebuchet MS"/>
                <a:cs typeface="Trebuchet MS"/>
              </a:rPr>
              <a:t>until</a:t>
            </a:r>
            <a:r>
              <a:rPr dirty="0" sz="1100" spc="-80">
                <a:latin typeface="Trebuchet MS"/>
                <a:cs typeface="Trebuchet MS"/>
              </a:rPr>
              <a:t> </a:t>
            </a:r>
            <a:r>
              <a:rPr dirty="0" sz="1100" spc="-20">
                <a:latin typeface="Trebuchet MS"/>
                <a:cs typeface="Trebuchet MS"/>
              </a:rPr>
              <a:t>2019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1" name="object 31" descr=""/>
          <p:cNvSpPr/>
          <p:nvPr/>
        </p:nvSpPr>
        <p:spPr>
          <a:xfrm>
            <a:off x="2206498" y="2876169"/>
            <a:ext cx="1752600" cy="354330"/>
          </a:xfrm>
          <a:custGeom>
            <a:avLst/>
            <a:gdLst/>
            <a:ahLst/>
            <a:cxnLst/>
            <a:rect l="l" t="t" r="r" b="b"/>
            <a:pathLst>
              <a:path w="1752600" h="354330">
                <a:moveTo>
                  <a:pt x="1575180" y="0"/>
                </a:moveTo>
                <a:lnTo>
                  <a:pt x="177037" y="0"/>
                </a:lnTo>
                <a:lnTo>
                  <a:pt x="129969" y="6322"/>
                </a:lnTo>
                <a:lnTo>
                  <a:pt x="87677" y="24167"/>
                </a:lnTo>
                <a:lnTo>
                  <a:pt x="51847" y="51847"/>
                </a:lnTo>
                <a:lnTo>
                  <a:pt x="24167" y="87677"/>
                </a:lnTo>
                <a:lnTo>
                  <a:pt x="6322" y="129969"/>
                </a:lnTo>
                <a:lnTo>
                  <a:pt x="0" y="177037"/>
                </a:lnTo>
                <a:lnTo>
                  <a:pt x="6322" y="224106"/>
                </a:lnTo>
                <a:lnTo>
                  <a:pt x="24167" y="266398"/>
                </a:lnTo>
                <a:lnTo>
                  <a:pt x="51847" y="302228"/>
                </a:lnTo>
                <a:lnTo>
                  <a:pt x="87677" y="329908"/>
                </a:lnTo>
                <a:lnTo>
                  <a:pt x="129969" y="347753"/>
                </a:lnTo>
                <a:lnTo>
                  <a:pt x="177037" y="354075"/>
                </a:lnTo>
                <a:lnTo>
                  <a:pt x="1575180" y="354075"/>
                </a:lnTo>
                <a:lnTo>
                  <a:pt x="1622249" y="347753"/>
                </a:lnTo>
                <a:lnTo>
                  <a:pt x="1664541" y="329908"/>
                </a:lnTo>
                <a:lnTo>
                  <a:pt x="1700371" y="302228"/>
                </a:lnTo>
                <a:lnTo>
                  <a:pt x="1728051" y="266398"/>
                </a:lnTo>
                <a:lnTo>
                  <a:pt x="1745896" y="224106"/>
                </a:lnTo>
                <a:lnTo>
                  <a:pt x="1752218" y="177037"/>
                </a:lnTo>
                <a:lnTo>
                  <a:pt x="1745896" y="129969"/>
                </a:lnTo>
                <a:lnTo>
                  <a:pt x="1728051" y="87677"/>
                </a:lnTo>
                <a:lnTo>
                  <a:pt x="1700371" y="51847"/>
                </a:lnTo>
                <a:lnTo>
                  <a:pt x="1664541" y="24167"/>
                </a:lnTo>
                <a:lnTo>
                  <a:pt x="1622249" y="6322"/>
                </a:lnTo>
                <a:lnTo>
                  <a:pt x="1575180" y="0"/>
                </a:lnTo>
                <a:close/>
              </a:path>
            </a:pathLst>
          </a:custGeom>
          <a:solidFill>
            <a:srgbClr val="3A434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 txBox="1"/>
          <p:nvPr/>
        </p:nvSpPr>
        <p:spPr>
          <a:xfrm>
            <a:off x="584708" y="2510789"/>
            <a:ext cx="3001645" cy="629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04495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172134"/>
                </a:solidFill>
                <a:latin typeface="Trebuchet MS"/>
                <a:cs typeface="Trebuchet MS"/>
              </a:rPr>
              <a:t>Business</a:t>
            </a:r>
            <a:r>
              <a:rPr dirty="0" sz="1200" spc="6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200" b="1">
                <a:solidFill>
                  <a:srgbClr val="172134"/>
                </a:solidFill>
                <a:latin typeface="Trebuchet MS"/>
                <a:cs typeface="Trebuchet MS"/>
              </a:rPr>
              <a:t>Process</a:t>
            </a:r>
            <a:r>
              <a:rPr dirty="0" sz="1200" spc="7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200" spc="-10" b="1">
                <a:solidFill>
                  <a:srgbClr val="172134"/>
                </a:solidFill>
                <a:latin typeface="Trebuchet MS"/>
                <a:cs typeface="Trebuchet MS"/>
              </a:rPr>
              <a:t>Transformation</a:t>
            </a:r>
            <a:endParaRPr sz="1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sz="1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2004695" algn="l"/>
              </a:tabLst>
            </a:pPr>
            <a:r>
              <a:rPr dirty="0" sz="1100" spc="-35" b="1">
                <a:solidFill>
                  <a:srgbClr val="FFFFFF"/>
                </a:solidFill>
                <a:latin typeface="Trebuchet MS"/>
                <a:cs typeface="Trebuchet MS"/>
              </a:rPr>
              <a:t>Traditional </a:t>
            </a:r>
            <a:r>
              <a:rPr dirty="0" sz="1100" spc="-10" b="1">
                <a:solidFill>
                  <a:srgbClr val="FFFFFF"/>
                </a:solidFill>
                <a:latin typeface="Trebuchet MS"/>
                <a:cs typeface="Trebuchet MS"/>
              </a:rPr>
              <a:t>Survey</a:t>
            </a:r>
            <a:r>
              <a:rPr dirty="0" sz="1100" b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100" spc="50" b="1">
                <a:solidFill>
                  <a:srgbClr val="FFFFFF"/>
                </a:solidFill>
                <a:latin typeface="Trebuchet MS"/>
                <a:cs typeface="Trebuchet MS"/>
              </a:rPr>
              <a:t>MPD</a:t>
            </a:r>
            <a:r>
              <a:rPr dirty="0" sz="1100" spc="-13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100" spc="-10" b="1">
                <a:solidFill>
                  <a:srgbClr val="FFFFFF"/>
                </a:solidFill>
                <a:latin typeface="Trebuchet MS"/>
                <a:cs typeface="Trebuchet MS"/>
              </a:rPr>
              <a:t>Utilization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2187448" y="3299333"/>
            <a:ext cx="1682750" cy="843280"/>
            <a:chOff x="2187448" y="3299333"/>
            <a:chExt cx="1682750" cy="843280"/>
          </a:xfrm>
        </p:grpSpPr>
        <p:sp>
          <p:nvSpPr>
            <p:cNvPr id="34" name="object 34" descr=""/>
            <p:cNvSpPr/>
            <p:nvPr/>
          </p:nvSpPr>
          <p:spPr>
            <a:xfrm>
              <a:off x="2771140" y="3299333"/>
              <a:ext cx="722630" cy="172720"/>
            </a:xfrm>
            <a:custGeom>
              <a:avLst/>
              <a:gdLst/>
              <a:ahLst/>
              <a:cxnLst/>
              <a:rect l="l" t="t" r="r" b="b"/>
              <a:pathLst>
                <a:path w="722629" h="172720">
                  <a:moveTo>
                    <a:pt x="722376" y="0"/>
                  </a:moveTo>
                  <a:lnTo>
                    <a:pt x="0" y="0"/>
                  </a:lnTo>
                  <a:lnTo>
                    <a:pt x="0" y="172212"/>
                  </a:lnTo>
                  <a:lnTo>
                    <a:pt x="722376" y="172212"/>
                  </a:lnTo>
                  <a:lnTo>
                    <a:pt x="722376" y="0"/>
                  </a:lnTo>
                  <a:close/>
                </a:path>
              </a:pathLst>
            </a:custGeom>
            <a:solidFill>
              <a:srgbClr val="FFEBB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403856" y="3802189"/>
              <a:ext cx="1466215" cy="340360"/>
            </a:xfrm>
            <a:custGeom>
              <a:avLst/>
              <a:gdLst/>
              <a:ahLst/>
              <a:cxnLst/>
              <a:rect l="l" t="t" r="r" b="b"/>
              <a:pathLst>
                <a:path w="1466214" h="340360">
                  <a:moveTo>
                    <a:pt x="1466088" y="0"/>
                  </a:moveTo>
                  <a:lnTo>
                    <a:pt x="986028" y="0"/>
                  </a:lnTo>
                  <a:lnTo>
                    <a:pt x="986028" y="167640"/>
                  </a:lnTo>
                  <a:lnTo>
                    <a:pt x="0" y="167640"/>
                  </a:lnTo>
                  <a:lnTo>
                    <a:pt x="0" y="339852"/>
                  </a:lnTo>
                  <a:lnTo>
                    <a:pt x="1089660" y="339852"/>
                  </a:lnTo>
                  <a:lnTo>
                    <a:pt x="1089660" y="172212"/>
                  </a:lnTo>
                  <a:lnTo>
                    <a:pt x="1466088" y="172212"/>
                  </a:lnTo>
                  <a:lnTo>
                    <a:pt x="1466088" y="0"/>
                  </a:lnTo>
                  <a:close/>
                </a:path>
              </a:pathLst>
            </a:custGeom>
            <a:solidFill>
              <a:srgbClr val="FFFFB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87448" y="3314573"/>
              <a:ext cx="114300" cy="117348"/>
            </a:xfrm>
            <a:prstGeom prst="rect">
              <a:avLst/>
            </a:prstGeom>
          </p:spPr>
        </p:pic>
      </p:grpSp>
      <p:sp>
        <p:nvSpPr>
          <p:cNvPr id="37" name="object 37" descr=""/>
          <p:cNvSpPr txBox="1"/>
          <p:nvPr/>
        </p:nvSpPr>
        <p:spPr>
          <a:xfrm>
            <a:off x="2391536" y="3280028"/>
            <a:ext cx="137223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0">
                <a:latin typeface="Trebuchet MS"/>
                <a:cs typeface="Trebuchet MS"/>
              </a:rPr>
              <a:t>2016:</a:t>
            </a:r>
            <a:r>
              <a:rPr dirty="0" sz="1100" spc="-70">
                <a:latin typeface="Trebuchet MS"/>
                <a:cs typeface="Trebuchet MS"/>
              </a:rPr>
              <a:t> </a:t>
            </a:r>
            <a:r>
              <a:rPr dirty="0" sz="1100" spc="-50">
                <a:latin typeface="Trebuchet MS"/>
                <a:cs typeface="Trebuchet MS"/>
              </a:rPr>
              <a:t>initial</a:t>
            </a:r>
            <a:r>
              <a:rPr dirty="0" sz="1100" spc="-90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study</a:t>
            </a:r>
            <a:r>
              <a:rPr dirty="0" sz="1100" spc="-75">
                <a:latin typeface="Trebuchet MS"/>
                <a:cs typeface="Trebuchet MS"/>
              </a:rPr>
              <a:t> </a:t>
            </a:r>
            <a:r>
              <a:rPr dirty="0" sz="1100" spc="-20">
                <a:latin typeface="Trebuchet MS"/>
                <a:cs typeface="Trebuchet MS"/>
              </a:rPr>
              <a:t>with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2391536" y="3447669"/>
            <a:ext cx="1408430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Trebuchet MS"/>
                <a:cs typeface="Trebuchet MS"/>
              </a:rPr>
              <a:t>MoT</a:t>
            </a:r>
            <a:r>
              <a:rPr dirty="0" sz="1100" spc="-75">
                <a:latin typeface="Trebuchet MS"/>
                <a:cs typeface="Trebuchet MS"/>
              </a:rPr>
              <a:t> </a:t>
            </a:r>
            <a:r>
              <a:rPr dirty="0" sz="1100" spc="-40">
                <a:latin typeface="Trebuchet MS"/>
                <a:cs typeface="Trebuchet MS"/>
              </a:rPr>
              <a:t>to</a:t>
            </a:r>
            <a:r>
              <a:rPr dirty="0" sz="1100" spc="-75">
                <a:latin typeface="Trebuchet MS"/>
                <a:cs typeface="Trebuchet MS"/>
              </a:rPr>
              <a:t> </a:t>
            </a:r>
            <a:r>
              <a:rPr dirty="0" sz="1100" spc="-25">
                <a:latin typeface="Trebuchet MS"/>
                <a:cs typeface="Trebuchet MS"/>
              </a:rPr>
              <a:t>obtained</a:t>
            </a:r>
            <a:r>
              <a:rPr dirty="0" sz="1100" spc="-105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cross- </a:t>
            </a:r>
            <a:r>
              <a:rPr dirty="0" sz="1100" spc="-30">
                <a:latin typeface="Trebuchet MS"/>
                <a:cs typeface="Trebuchet MS"/>
              </a:rPr>
              <a:t>border</a:t>
            </a:r>
            <a:r>
              <a:rPr dirty="0" sz="1100" spc="-125">
                <a:latin typeface="Trebuchet MS"/>
                <a:cs typeface="Trebuchet MS"/>
              </a:rPr>
              <a:t> </a:t>
            </a:r>
            <a:r>
              <a:rPr dirty="0" sz="1100">
                <a:latin typeface="Trebuchet MS"/>
                <a:cs typeface="Trebuchet MS"/>
              </a:rPr>
              <a:t>inbound</a:t>
            </a:r>
            <a:r>
              <a:rPr dirty="0" sz="1100" spc="-95">
                <a:latin typeface="Trebuchet MS"/>
                <a:cs typeface="Trebuchet MS"/>
              </a:rPr>
              <a:t> </a:t>
            </a:r>
            <a:r>
              <a:rPr dirty="0" sz="1100" spc="-20">
                <a:latin typeface="Trebuchet MS"/>
                <a:cs typeface="Trebuchet MS"/>
              </a:rPr>
              <a:t>data.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39" name="object 39" descr=""/>
          <p:cNvGrpSpPr/>
          <p:nvPr/>
        </p:nvGrpSpPr>
        <p:grpSpPr>
          <a:xfrm>
            <a:off x="2041651" y="2857375"/>
            <a:ext cx="372110" cy="1580515"/>
            <a:chOff x="2041651" y="2857375"/>
            <a:chExt cx="372110" cy="1580515"/>
          </a:xfrm>
        </p:grpSpPr>
        <p:pic>
          <p:nvPicPr>
            <p:cNvPr id="40" name="object 40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87447" y="3817429"/>
              <a:ext cx="114300" cy="117347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87447" y="4320349"/>
              <a:ext cx="114300" cy="117347"/>
            </a:xfrm>
            <a:prstGeom prst="rect">
              <a:avLst/>
            </a:prstGeom>
          </p:spPr>
        </p:pic>
        <p:sp>
          <p:nvSpPr>
            <p:cNvPr id="42" name="object 42" descr=""/>
            <p:cNvSpPr/>
            <p:nvPr/>
          </p:nvSpPr>
          <p:spPr>
            <a:xfrm>
              <a:off x="2041652" y="2857385"/>
              <a:ext cx="372110" cy="354330"/>
            </a:xfrm>
            <a:custGeom>
              <a:avLst/>
              <a:gdLst/>
              <a:ahLst/>
              <a:cxnLst/>
              <a:rect l="l" t="t" r="r" b="b"/>
              <a:pathLst>
                <a:path w="372110" h="354330">
                  <a:moveTo>
                    <a:pt x="371627" y="177063"/>
                  </a:moveTo>
                  <a:lnTo>
                    <a:pt x="368414" y="158076"/>
                  </a:lnTo>
                  <a:lnTo>
                    <a:pt x="358775" y="143370"/>
                  </a:lnTo>
                  <a:lnTo>
                    <a:pt x="201041" y="5321"/>
                  </a:lnTo>
                  <a:lnTo>
                    <a:pt x="187769" y="0"/>
                  </a:lnTo>
                  <a:lnTo>
                    <a:pt x="175298" y="5245"/>
                  </a:lnTo>
                  <a:lnTo>
                    <a:pt x="166052" y="18948"/>
                  </a:lnTo>
                  <a:lnTo>
                    <a:pt x="162433" y="38976"/>
                  </a:lnTo>
                  <a:lnTo>
                    <a:pt x="162433" y="113804"/>
                  </a:lnTo>
                  <a:lnTo>
                    <a:pt x="38481" y="5321"/>
                  </a:lnTo>
                  <a:lnTo>
                    <a:pt x="25234" y="0"/>
                  </a:lnTo>
                  <a:lnTo>
                    <a:pt x="12801" y="5245"/>
                  </a:lnTo>
                  <a:lnTo>
                    <a:pt x="3594" y="18948"/>
                  </a:lnTo>
                  <a:lnTo>
                    <a:pt x="0" y="38976"/>
                  </a:lnTo>
                  <a:lnTo>
                    <a:pt x="0" y="315201"/>
                  </a:lnTo>
                  <a:lnTo>
                    <a:pt x="3594" y="335165"/>
                  </a:lnTo>
                  <a:lnTo>
                    <a:pt x="12801" y="348830"/>
                  </a:lnTo>
                  <a:lnTo>
                    <a:pt x="25234" y="354063"/>
                  </a:lnTo>
                  <a:lnTo>
                    <a:pt x="38481" y="348729"/>
                  </a:lnTo>
                  <a:lnTo>
                    <a:pt x="162433" y="240449"/>
                  </a:lnTo>
                  <a:lnTo>
                    <a:pt x="162433" y="315201"/>
                  </a:lnTo>
                  <a:lnTo>
                    <a:pt x="166052" y="335165"/>
                  </a:lnTo>
                  <a:lnTo>
                    <a:pt x="175298" y="348830"/>
                  </a:lnTo>
                  <a:lnTo>
                    <a:pt x="187769" y="354063"/>
                  </a:lnTo>
                  <a:lnTo>
                    <a:pt x="201041" y="348729"/>
                  </a:lnTo>
                  <a:lnTo>
                    <a:pt x="358775" y="210934"/>
                  </a:lnTo>
                  <a:lnTo>
                    <a:pt x="368414" y="196100"/>
                  </a:lnTo>
                  <a:lnTo>
                    <a:pt x="371627" y="177063"/>
                  </a:lnTo>
                  <a:close/>
                </a:path>
              </a:pathLst>
            </a:custGeom>
            <a:solidFill>
              <a:srgbClr val="6885B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2391536" y="3782974"/>
            <a:ext cx="146748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latin typeface="Trebuchet MS"/>
                <a:cs typeface="Trebuchet MS"/>
              </a:rPr>
              <a:t>2018-</a:t>
            </a:r>
            <a:r>
              <a:rPr dirty="0" sz="1100" spc="-20">
                <a:latin typeface="Trebuchet MS"/>
                <a:cs typeface="Trebuchet MS"/>
              </a:rPr>
              <a:t>2019:</a:t>
            </a:r>
            <a:r>
              <a:rPr dirty="0" sz="1100" spc="-70">
                <a:latin typeface="Trebuchet MS"/>
                <a:cs typeface="Trebuchet MS"/>
              </a:rPr>
              <a:t> </a:t>
            </a:r>
            <a:r>
              <a:rPr dirty="0" sz="1100" spc="50">
                <a:latin typeface="Trebuchet MS"/>
                <a:cs typeface="Trebuchet MS"/>
              </a:rPr>
              <a:t>BPS</a:t>
            </a:r>
            <a:r>
              <a:rPr dirty="0" sz="1100" spc="-75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studied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391536" y="3950614"/>
            <a:ext cx="128206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40">
                <a:latin typeface="Trebuchet MS"/>
                <a:cs typeface="Trebuchet MS"/>
              </a:rPr>
              <a:t>of</a:t>
            </a:r>
            <a:r>
              <a:rPr dirty="0" sz="1100" spc="-75">
                <a:latin typeface="Trebuchet MS"/>
                <a:cs typeface="Trebuchet MS"/>
              </a:rPr>
              <a:t> </a:t>
            </a:r>
            <a:r>
              <a:rPr dirty="0" sz="1100" spc="65">
                <a:latin typeface="Trebuchet MS"/>
                <a:cs typeface="Trebuchet MS"/>
              </a:rPr>
              <a:t>MPD</a:t>
            </a:r>
            <a:r>
              <a:rPr dirty="0" sz="1100" spc="-95">
                <a:latin typeface="Trebuchet MS"/>
                <a:cs typeface="Trebuchet MS"/>
              </a:rPr>
              <a:t> </a:t>
            </a:r>
            <a:r>
              <a:rPr dirty="0" sz="1100" spc="-40">
                <a:latin typeface="Trebuchet MS"/>
                <a:cs typeface="Trebuchet MS"/>
              </a:rPr>
              <a:t>utilization</a:t>
            </a:r>
            <a:r>
              <a:rPr dirty="0" sz="1100" spc="-85">
                <a:latin typeface="Trebuchet MS"/>
                <a:cs typeface="Trebuchet MS"/>
              </a:rPr>
              <a:t> </a:t>
            </a:r>
            <a:r>
              <a:rPr dirty="0" sz="1100" spc="-25">
                <a:latin typeface="Trebuchet MS"/>
                <a:cs typeface="Trebuchet MS"/>
              </a:rPr>
              <a:t>for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2391536" y="4117949"/>
            <a:ext cx="1427480" cy="529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100" spc="-10">
                <a:latin typeface="Trebuchet MS"/>
                <a:cs typeface="Trebuchet MS"/>
              </a:rPr>
              <a:t>domestic</a:t>
            </a:r>
            <a:r>
              <a:rPr dirty="0" sz="1100" spc="-75">
                <a:latin typeface="Trebuchet MS"/>
                <a:cs typeface="Trebuchet MS"/>
              </a:rPr>
              <a:t> </a:t>
            </a:r>
            <a:r>
              <a:rPr dirty="0" sz="1100" spc="-10">
                <a:latin typeface="Trebuchet MS"/>
                <a:cs typeface="Trebuchet MS"/>
              </a:rPr>
              <a:t>tourism. </a:t>
            </a:r>
            <a:r>
              <a:rPr dirty="0" sz="1100" spc="-20">
                <a:latin typeface="Trebuchet MS"/>
                <a:cs typeface="Trebuchet MS"/>
              </a:rPr>
              <a:t>2020:</a:t>
            </a:r>
            <a:r>
              <a:rPr dirty="0" sz="1100" spc="-85">
                <a:latin typeface="Trebuchet MS"/>
                <a:cs typeface="Trebuchet MS"/>
              </a:rPr>
              <a:t> </a:t>
            </a:r>
            <a:r>
              <a:rPr dirty="0" sz="1100" spc="50" b="1">
                <a:latin typeface="Trebuchet MS"/>
                <a:cs typeface="Trebuchet MS"/>
              </a:rPr>
              <a:t>MPD</a:t>
            </a:r>
            <a:r>
              <a:rPr dirty="0" sz="1100" spc="-125" b="1">
                <a:latin typeface="Trebuchet MS"/>
                <a:cs typeface="Trebuchet MS"/>
              </a:rPr>
              <a:t> </a:t>
            </a:r>
            <a:r>
              <a:rPr dirty="0" sz="1100" spc="-10" b="1">
                <a:latin typeface="Trebuchet MS"/>
                <a:cs typeface="Trebuchet MS"/>
              </a:rPr>
              <a:t>adopted</a:t>
            </a:r>
            <a:r>
              <a:rPr dirty="0" sz="1100" spc="-95" b="1">
                <a:latin typeface="Trebuchet MS"/>
                <a:cs typeface="Trebuchet MS"/>
              </a:rPr>
              <a:t> </a:t>
            </a:r>
            <a:r>
              <a:rPr dirty="0" sz="1100" spc="25" b="1">
                <a:latin typeface="Trebuchet MS"/>
                <a:cs typeface="Trebuchet MS"/>
              </a:rPr>
              <a:t>as </a:t>
            </a:r>
            <a:r>
              <a:rPr dirty="0" sz="1100" spc="-20" b="1">
                <a:latin typeface="Trebuchet MS"/>
                <a:cs typeface="Trebuchet MS"/>
              </a:rPr>
              <a:t>official</a:t>
            </a:r>
            <a:r>
              <a:rPr dirty="0" sz="1100" spc="-95" b="1">
                <a:latin typeface="Trebuchet MS"/>
                <a:cs typeface="Trebuchet MS"/>
              </a:rPr>
              <a:t> </a:t>
            </a:r>
            <a:r>
              <a:rPr dirty="0" sz="1100" spc="-10" b="1">
                <a:latin typeface="Trebuchet MS"/>
                <a:cs typeface="Trebuchet MS"/>
              </a:rPr>
              <a:t>data</a:t>
            </a:r>
            <a:r>
              <a:rPr dirty="0" sz="1100" spc="-55" b="1">
                <a:latin typeface="Trebuchet MS"/>
                <a:cs typeface="Trebuchet MS"/>
              </a:rPr>
              <a:t> </a:t>
            </a:r>
            <a:r>
              <a:rPr dirty="0" sz="1100" spc="-10" b="1">
                <a:latin typeface="Trebuchet MS"/>
                <a:cs typeface="Trebuchet MS"/>
              </a:rPr>
              <a:t>source.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46" name="object 46" descr=""/>
          <p:cNvGrpSpPr/>
          <p:nvPr/>
        </p:nvGrpSpPr>
        <p:grpSpPr>
          <a:xfrm>
            <a:off x="4292600" y="2533395"/>
            <a:ext cx="4688205" cy="2364740"/>
            <a:chOff x="4292600" y="2533395"/>
            <a:chExt cx="4688205" cy="2364740"/>
          </a:xfrm>
        </p:grpSpPr>
        <p:pic>
          <p:nvPicPr>
            <p:cNvPr id="47" name="object 47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409694" y="2836049"/>
              <a:ext cx="2109851" cy="1467231"/>
            </a:xfrm>
            <a:prstGeom prst="rect">
              <a:avLst/>
            </a:prstGeom>
          </p:spPr>
        </p:pic>
        <p:sp>
          <p:nvSpPr>
            <p:cNvPr id="48" name="object 48" descr=""/>
            <p:cNvSpPr/>
            <p:nvPr/>
          </p:nvSpPr>
          <p:spPr>
            <a:xfrm>
              <a:off x="4302125" y="2621152"/>
              <a:ext cx="4669155" cy="2267585"/>
            </a:xfrm>
            <a:custGeom>
              <a:avLst/>
              <a:gdLst/>
              <a:ahLst/>
              <a:cxnLst/>
              <a:rect l="l" t="t" r="r" b="b"/>
              <a:pathLst>
                <a:path w="4669155" h="2267585">
                  <a:moveTo>
                    <a:pt x="0" y="104013"/>
                  </a:moveTo>
                  <a:lnTo>
                    <a:pt x="8179" y="63490"/>
                  </a:lnTo>
                  <a:lnTo>
                    <a:pt x="30480" y="30432"/>
                  </a:lnTo>
                  <a:lnTo>
                    <a:pt x="63543" y="8161"/>
                  </a:lnTo>
                  <a:lnTo>
                    <a:pt x="104012" y="0"/>
                  </a:lnTo>
                  <a:lnTo>
                    <a:pt x="4565015" y="0"/>
                  </a:lnTo>
                  <a:lnTo>
                    <a:pt x="4605484" y="8161"/>
                  </a:lnTo>
                  <a:lnTo>
                    <a:pt x="4638548" y="30432"/>
                  </a:lnTo>
                  <a:lnTo>
                    <a:pt x="4660848" y="63490"/>
                  </a:lnTo>
                  <a:lnTo>
                    <a:pt x="4669028" y="104013"/>
                  </a:lnTo>
                  <a:lnTo>
                    <a:pt x="4669028" y="2163203"/>
                  </a:lnTo>
                  <a:lnTo>
                    <a:pt x="4660848" y="2203681"/>
                  </a:lnTo>
                  <a:lnTo>
                    <a:pt x="4638548" y="2236739"/>
                  </a:lnTo>
                  <a:lnTo>
                    <a:pt x="4605484" y="2259029"/>
                  </a:lnTo>
                  <a:lnTo>
                    <a:pt x="4565015" y="2267204"/>
                  </a:lnTo>
                  <a:lnTo>
                    <a:pt x="104012" y="2267204"/>
                  </a:lnTo>
                  <a:lnTo>
                    <a:pt x="63543" y="2259029"/>
                  </a:lnTo>
                  <a:lnTo>
                    <a:pt x="30480" y="2236739"/>
                  </a:lnTo>
                  <a:lnTo>
                    <a:pt x="8179" y="2203681"/>
                  </a:lnTo>
                  <a:lnTo>
                    <a:pt x="0" y="2163203"/>
                  </a:lnTo>
                  <a:lnTo>
                    <a:pt x="0" y="104013"/>
                  </a:lnTo>
                  <a:close/>
                </a:path>
              </a:pathLst>
            </a:custGeom>
            <a:ln w="1905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4482592" y="2533395"/>
              <a:ext cx="1554480" cy="182880"/>
            </a:xfrm>
            <a:custGeom>
              <a:avLst/>
              <a:gdLst/>
              <a:ahLst/>
              <a:cxnLst/>
              <a:rect l="l" t="t" r="r" b="b"/>
              <a:pathLst>
                <a:path w="1554479" h="182880">
                  <a:moveTo>
                    <a:pt x="1463040" y="0"/>
                  </a:moveTo>
                  <a:lnTo>
                    <a:pt x="91312" y="0"/>
                  </a:lnTo>
                  <a:lnTo>
                    <a:pt x="55774" y="7177"/>
                  </a:lnTo>
                  <a:lnTo>
                    <a:pt x="26749" y="26749"/>
                  </a:lnTo>
                  <a:lnTo>
                    <a:pt x="7177" y="55774"/>
                  </a:lnTo>
                  <a:lnTo>
                    <a:pt x="0" y="91312"/>
                  </a:lnTo>
                  <a:lnTo>
                    <a:pt x="7177" y="126851"/>
                  </a:lnTo>
                  <a:lnTo>
                    <a:pt x="26749" y="155876"/>
                  </a:lnTo>
                  <a:lnTo>
                    <a:pt x="55774" y="175448"/>
                  </a:lnTo>
                  <a:lnTo>
                    <a:pt x="91312" y="182626"/>
                  </a:lnTo>
                  <a:lnTo>
                    <a:pt x="1463040" y="182626"/>
                  </a:lnTo>
                  <a:lnTo>
                    <a:pt x="1498578" y="175448"/>
                  </a:lnTo>
                  <a:lnTo>
                    <a:pt x="1527603" y="155876"/>
                  </a:lnTo>
                  <a:lnTo>
                    <a:pt x="1547175" y="126851"/>
                  </a:lnTo>
                  <a:lnTo>
                    <a:pt x="1554353" y="91312"/>
                  </a:lnTo>
                  <a:lnTo>
                    <a:pt x="1547175" y="55774"/>
                  </a:lnTo>
                  <a:lnTo>
                    <a:pt x="1527603" y="26749"/>
                  </a:lnTo>
                  <a:lnTo>
                    <a:pt x="1498578" y="7177"/>
                  </a:lnTo>
                  <a:lnTo>
                    <a:pt x="14630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 descr=""/>
          <p:cNvSpPr txBox="1"/>
          <p:nvPr/>
        </p:nvSpPr>
        <p:spPr>
          <a:xfrm>
            <a:off x="4997322" y="2518410"/>
            <a:ext cx="93535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65" b="1">
                <a:solidFill>
                  <a:srgbClr val="172134"/>
                </a:solidFill>
                <a:latin typeface="Trebuchet MS"/>
                <a:cs typeface="Trebuchet MS"/>
              </a:rPr>
              <a:t>The</a:t>
            </a:r>
            <a:r>
              <a:rPr dirty="0" sz="1100" spc="-60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b="1">
                <a:solidFill>
                  <a:srgbClr val="172134"/>
                </a:solidFill>
                <a:latin typeface="Trebuchet MS"/>
                <a:cs typeface="Trebuchet MS"/>
              </a:rPr>
              <a:t>Insights</a:t>
            </a:r>
            <a:r>
              <a:rPr dirty="0" sz="1100" spc="-75" b="1">
                <a:solidFill>
                  <a:srgbClr val="172134"/>
                </a:solidFill>
                <a:latin typeface="Trebuchet MS"/>
                <a:cs typeface="Trebuchet MS"/>
              </a:rPr>
              <a:t> </a:t>
            </a:r>
            <a:r>
              <a:rPr dirty="0" sz="1100" spc="70" b="1">
                <a:solidFill>
                  <a:srgbClr val="172134"/>
                </a:solidFill>
                <a:latin typeface="Trebuchet MS"/>
                <a:cs typeface="Trebuchet MS"/>
              </a:rPr>
              <a:t>…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51" name="object 51" descr=""/>
          <p:cNvGrpSpPr/>
          <p:nvPr/>
        </p:nvGrpSpPr>
        <p:grpSpPr>
          <a:xfrm>
            <a:off x="4572000" y="2376779"/>
            <a:ext cx="4097654" cy="2370455"/>
            <a:chOff x="4572000" y="2376779"/>
            <a:chExt cx="4097654" cy="2370455"/>
          </a:xfrm>
        </p:grpSpPr>
        <p:pic>
          <p:nvPicPr>
            <p:cNvPr id="52" name="object 5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572000" y="2376779"/>
              <a:ext cx="389801" cy="389788"/>
            </a:xfrm>
            <a:prstGeom prst="rect">
              <a:avLst/>
            </a:prstGeom>
          </p:spPr>
        </p:pic>
        <p:sp>
          <p:nvSpPr>
            <p:cNvPr id="53" name="object 53" descr=""/>
            <p:cNvSpPr/>
            <p:nvPr/>
          </p:nvSpPr>
          <p:spPr>
            <a:xfrm>
              <a:off x="7066788" y="3392423"/>
              <a:ext cx="1518285" cy="367030"/>
            </a:xfrm>
            <a:custGeom>
              <a:avLst/>
              <a:gdLst/>
              <a:ahLst/>
              <a:cxnLst/>
              <a:rect l="l" t="t" r="r" b="b"/>
              <a:pathLst>
                <a:path w="1518284" h="367029">
                  <a:moveTo>
                    <a:pt x="169164" y="266700"/>
                  </a:moveTo>
                  <a:lnTo>
                    <a:pt x="0" y="266700"/>
                  </a:lnTo>
                  <a:lnTo>
                    <a:pt x="0" y="366776"/>
                  </a:lnTo>
                  <a:lnTo>
                    <a:pt x="169164" y="366776"/>
                  </a:lnTo>
                  <a:lnTo>
                    <a:pt x="169164" y="266700"/>
                  </a:lnTo>
                  <a:close/>
                </a:path>
                <a:path w="1518284" h="367029">
                  <a:moveTo>
                    <a:pt x="505968" y="0"/>
                  </a:moveTo>
                  <a:lnTo>
                    <a:pt x="336804" y="0"/>
                  </a:lnTo>
                  <a:lnTo>
                    <a:pt x="336804" y="366776"/>
                  </a:lnTo>
                  <a:lnTo>
                    <a:pt x="505968" y="366776"/>
                  </a:lnTo>
                  <a:lnTo>
                    <a:pt x="505968" y="0"/>
                  </a:lnTo>
                  <a:close/>
                </a:path>
                <a:path w="1518284" h="367029">
                  <a:moveTo>
                    <a:pt x="844296" y="77724"/>
                  </a:moveTo>
                  <a:lnTo>
                    <a:pt x="673608" y="77724"/>
                  </a:lnTo>
                  <a:lnTo>
                    <a:pt x="673608" y="366776"/>
                  </a:lnTo>
                  <a:lnTo>
                    <a:pt x="844296" y="366776"/>
                  </a:lnTo>
                  <a:lnTo>
                    <a:pt x="844296" y="77724"/>
                  </a:lnTo>
                  <a:close/>
                </a:path>
                <a:path w="1518284" h="367029">
                  <a:moveTo>
                    <a:pt x="1181100" y="39624"/>
                  </a:moveTo>
                  <a:lnTo>
                    <a:pt x="1011936" y="39624"/>
                  </a:lnTo>
                  <a:lnTo>
                    <a:pt x="1011936" y="366776"/>
                  </a:lnTo>
                  <a:lnTo>
                    <a:pt x="1181100" y="366776"/>
                  </a:lnTo>
                  <a:lnTo>
                    <a:pt x="1181100" y="39624"/>
                  </a:lnTo>
                  <a:close/>
                </a:path>
                <a:path w="1518284" h="367029">
                  <a:moveTo>
                    <a:pt x="1517904" y="185928"/>
                  </a:moveTo>
                  <a:lnTo>
                    <a:pt x="1348740" y="185928"/>
                  </a:lnTo>
                  <a:lnTo>
                    <a:pt x="1348740" y="366776"/>
                  </a:lnTo>
                  <a:lnTo>
                    <a:pt x="1517904" y="366776"/>
                  </a:lnTo>
                  <a:lnTo>
                    <a:pt x="1517904" y="185928"/>
                  </a:lnTo>
                  <a:close/>
                </a:path>
              </a:pathLst>
            </a:custGeom>
            <a:solidFill>
              <a:srgbClr val="38517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6982586" y="3759199"/>
              <a:ext cx="1687195" cy="0"/>
            </a:xfrm>
            <a:custGeom>
              <a:avLst/>
              <a:gdLst/>
              <a:ahLst/>
              <a:cxnLst/>
              <a:rect l="l" t="t" r="r" b="b"/>
              <a:pathLst>
                <a:path w="1687195" h="0">
                  <a:moveTo>
                    <a:pt x="0" y="0"/>
                  </a:moveTo>
                  <a:lnTo>
                    <a:pt x="1686687" y="0"/>
                  </a:lnTo>
                </a:path>
              </a:pathLst>
            </a:custGeom>
            <a:ln w="9525">
              <a:solidFill>
                <a:srgbClr val="D2DAEB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6600825" y="2766567"/>
              <a:ext cx="0" cy="1980564"/>
            </a:xfrm>
            <a:custGeom>
              <a:avLst/>
              <a:gdLst/>
              <a:ahLst/>
              <a:cxnLst/>
              <a:rect l="l" t="t" r="r" b="b"/>
              <a:pathLst>
                <a:path w="0" h="1980564">
                  <a:moveTo>
                    <a:pt x="0" y="0"/>
                  </a:moveTo>
                  <a:lnTo>
                    <a:pt x="0" y="1980057"/>
                  </a:lnTo>
                </a:path>
              </a:pathLst>
            </a:custGeom>
            <a:ln w="12700">
              <a:solidFill>
                <a:srgbClr val="B3BDC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 descr=""/>
          <p:cNvSpPr txBox="1"/>
          <p:nvPr/>
        </p:nvSpPr>
        <p:spPr>
          <a:xfrm>
            <a:off x="4440173" y="4328566"/>
            <a:ext cx="2023110" cy="482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  <a:spcBef>
                <a:spcPts val="95"/>
              </a:spcBef>
            </a:pPr>
            <a:r>
              <a:rPr dirty="0" sz="1000" i="1">
                <a:solidFill>
                  <a:srgbClr val="3F3F3F"/>
                </a:solidFill>
                <a:latin typeface="Trebuchet MS"/>
                <a:cs typeface="Trebuchet MS"/>
              </a:rPr>
              <a:t>MPD</a:t>
            </a:r>
            <a:r>
              <a:rPr dirty="0" sz="1000" spc="-30" i="1">
                <a:solidFill>
                  <a:srgbClr val="3F3F3F"/>
                </a:solidFill>
                <a:latin typeface="Trebuchet MS"/>
                <a:cs typeface="Trebuchet MS"/>
              </a:rPr>
              <a:t> reveals</a:t>
            </a:r>
            <a:r>
              <a:rPr dirty="0" sz="1000" spc="-40" i="1">
                <a:solidFill>
                  <a:srgbClr val="3F3F3F"/>
                </a:solidFill>
                <a:latin typeface="Trebuchet MS"/>
                <a:cs typeface="Trebuchet MS"/>
              </a:rPr>
              <a:t> </a:t>
            </a:r>
            <a:r>
              <a:rPr dirty="0" sz="1000" spc="-70" i="1">
                <a:solidFill>
                  <a:srgbClr val="3F3F3F"/>
                </a:solidFill>
                <a:latin typeface="Trebuchet MS"/>
                <a:cs typeface="Trebuchet MS"/>
              </a:rPr>
              <a:t>that</a:t>
            </a:r>
            <a:r>
              <a:rPr dirty="0" sz="1000" spc="-30" i="1">
                <a:solidFill>
                  <a:srgbClr val="3F3F3F"/>
                </a:solidFill>
                <a:latin typeface="Trebuchet MS"/>
                <a:cs typeface="Trebuchet MS"/>
              </a:rPr>
              <a:t> </a:t>
            </a:r>
            <a:r>
              <a:rPr dirty="0" sz="1000" i="1">
                <a:solidFill>
                  <a:srgbClr val="3F3F3F"/>
                </a:solidFill>
                <a:latin typeface="Trebuchet MS"/>
                <a:cs typeface="Trebuchet MS"/>
              </a:rPr>
              <a:t>economic</a:t>
            </a:r>
            <a:r>
              <a:rPr dirty="0" sz="1000" spc="-45" i="1">
                <a:solidFill>
                  <a:srgbClr val="3F3F3F"/>
                </a:solidFill>
                <a:latin typeface="Trebuchet MS"/>
                <a:cs typeface="Trebuchet MS"/>
              </a:rPr>
              <a:t> </a:t>
            </a:r>
            <a:r>
              <a:rPr dirty="0" sz="1000" spc="-25" i="1">
                <a:solidFill>
                  <a:srgbClr val="3F3F3F"/>
                </a:solidFill>
                <a:latin typeface="Trebuchet MS"/>
                <a:cs typeface="Trebuchet MS"/>
              </a:rPr>
              <a:t>and </a:t>
            </a:r>
            <a:r>
              <a:rPr dirty="0" sz="1000" spc="-40" i="1">
                <a:solidFill>
                  <a:srgbClr val="3F3F3F"/>
                </a:solidFill>
                <a:latin typeface="Trebuchet MS"/>
                <a:cs typeface="Trebuchet MS"/>
              </a:rPr>
              <a:t>transport</a:t>
            </a:r>
            <a:r>
              <a:rPr dirty="0" sz="1000" spc="-45" i="1">
                <a:solidFill>
                  <a:srgbClr val="3F3F3F"/>
                </a:solidFill>
                <a:latin typeface="Trebuchet MS"/>
                <a:cs typeface="Trebuchet MS"/>
              </a:rPr>
              <a:t> </a:t>
            </a:r>
            <a:r>
              <a:rPr dirty="0" sz="1000" spc="-25" i="1">
                <a:solidFill>
                  <a:srgbClr val="3F3F3F"/>
                </a:solidFill>
                <a:latin typeface="Trebuchet MS"/>
                <a:cs typeface="Trebuchet MS"/>
              </a:rPr>
              <a:t>linkages</a:t>
            </a:r>
            <a:r>
              <a:rPr dirty="0" sz="1000" spc="-35" i="1">
                <a:solidFill>
                  <a:srgbClr val="3F3F3F"/>
                </a:solidFill>
                <a:latin typeface="Trebuchet MS"/>
                <a:cs typeface="Trebuchet MS"/>
              </a:rPr>
              <a:t> </a:t>
            </a:r>
            <a:r>
              <a:rPr dirty="0" sz="1000" i="1">
                <a:solidFill>
                  <a:srgbClr val="3F3F3F"/>
                </a:solidFill>
                <a:latin typeface="Trebuchet MS"/>
                <a:cs typeface="Trebuchet MS"/>
              </a:rPr>
              <a:t>can</a:t>
            </a:r>
            <a:r>
              <a:rPr dirty="0" sz="1000" spc="-55" i="1">
                <a:solidFill>
                  <a:srgbClr val="3F3F3F"/>
                </a:solidFill>
                <a:latin typeface="Trebuchet MS"/>
                <a:cs typeface="Trebuchet MS"/>
              </a:rPr>
              <a:t> </a:t>
            </a:r>
            <a:r>
              <a:rPr dirty="0" sz="1000" spc="-10" i="1">
                <a:solidFill>
                  <a:srgbClr val="3F3F3F"/>
                </a:solidFill>
                <a:latin typeface="Trebuchet MS"/>
                <a:cs typeface="Trebuchet MS"/>
              </a:rPr>
              <a:t>boost</a:t>
            </a:r>
            <a:r>
              <a:rPr dirty="0" sz="1000" spc="-65" i="1">
                <a:solidFill>
                  <a:srgbClr val="3F3F3F"/>
                </a:solidFill>
                <a:latin typeface="Trebuchet MS"/>
                <a:cs typeface="Trebuchet MS"/>
              </a:rPr>
              <a:t> </a:t>
            </a:r>
            <a:r>
              <a:rPr dirty="0" sz="1000" spc="-20" i="1">
                <a:solidFill>
                  <a:srgbClr val="3F3F3F"/>
                </a:solidFill>
                <a:latin typeface="Trebuchet MS"/>
                <a:cs typeface="Trebuchet MS"/>
              </a:rPr>
              <a:t>tourism </a:t>
            </a:r>
            <a:r>
              <a:rPr dirty="0" sz="1000" spc="-55" i="1">
                <a:solidFill>
                  <a:srgbClr val="3F3F3F"/>
                </a:solidFill>
                <a:latin typeface="Trebuchet MS"/>
                <a:cs typeface="Trebuchet MS"/>
              </a:rPr>
              <a:t>in</a:t>
            </a:r>
            <a:r>
              <a:rPr dirty="0" sz="1000" spc="-45" i="1">
                <a:solidFill>
                  <a:srgbClr val="3F3F3F"/>
                </a:solidFill>
                <a:latin typeface="Trebuchet MS"/>
                <a:cs typeface="Trebuchet MS"/>
              </a:rPr>
              <a:t> </a:t>
            </a:r>
            <a:r>
              <a:rPr dirty="0" sz="1000" spc="-30" i="1">
                <a:solidFill>
                  <a:srgbClr val="3F3F3F"/>
                </a:solidFill>
                <a:latin typeface="Trebuchet MS"/>
                <a:cs typeface="Trebuchet MS"/>
              </a:rPr>
              <a:t>interconnected</a:t>
            </a:r>
            <a:r>
              <a:rPr dirty="0" sz="1000" spc="-50" i="1">
                <a:solidFill>
                  <a:srgbClr val="3F3F3F"/>
                </a:solidFill>
                <a:latin typeface="Trebuchet MS"/>
                <a:cs typeface="Trebuchet MS"/>
              </a:rPr>
              <a:t> </a:t>
            </a:r>
            <a:r>
              <a:rPr dirty="0" sz="1000" spc="-10" i="1">
                <a:solidFill>
                  <a:srgbClr val="3F3F3F"/>
                </a:solidFill>
                <a:latin typeface="Trebuchet MS"/>
                <a:cs typeface="Trebuchet MS"/>
              </a:rPr>
              <a:t>regions.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69" name="object 6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86995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50"/>
              <a:t>5</a:t>
            </a:fld>
          </a:p>
        </p:txBody>
      </p:sp>
      <p:sp>
        <p:nvSpPr>
          <p:cNvPr id="57" name="object 57" descr=""/>
          <p:cNvSpPr txBox="1"/>
          <p:nvPr/>
        </p:nvSpPr>
        <p:spPr>
          <a:xfrm>
            <a:off x="7052564" y="3492753"/>
            <a:ext cx="19875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20">
                <a:solidFill>
                  <a:srgbClr val="172134"/>
                </a:solidFill>
                <a:latin typeface="Trebuchet MS"/>
                <a:cs typeface="Trebuchet MS"/>
              </a:rPr>
              <a:t>18,46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7390003" y="3226435"/>
            <a:ext cx="19875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20">
                <a:solidFill>
                  <a:srgbClr val="172134"/>
                </a:solidFill>
                <a:latin typeface="Trebuchet MS"/>
                <a:cs typeface="Trebuchet MS"/>
              </a:rPr>
              <a:t>67,69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7727442" y="3304158"/>
            <a:ext cx="19875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20">
                <a:solidFill>
                  <a:srgbClr val="172134"/>
                </a:solidFill>
                <a:latin typeface="Trebuchet MS"/>
                <a:cs typeface="Trebuchet MS"/>
              </a:rPr>
              <a:t>53,33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8064754" y="3265423"/>
            <a:ext cx="19875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20">
                <a:solidFill>
                  <a:srgbClr val="172134"/>
                </a:solidFill>
                <a:latin typeface="Trebuchet MS"/>
                <a:cs typeface="Trebuchet MS"/>
              </a:rPr>
              <a:t>60,51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8402193" y="3412363"/>
            <a:ext cx="19875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20">
                <a:solidFill>
                  <a:srgbClr val="172134"/>
                </a:solidFill>
                <a:latin typeface="Trebuchet MS"/>
                <a:cs typeface="Trebuchet MS"/>
              </a:rPr>
              <a:t>33,33</a:t>
            </a:r>
            <a:endParaRPr sz="600">
              <a:latin typeface="Trebuchet MS"/>
              <a:cs typeface="Trebuchet MS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7086279" y="3803595"/>
            <a:ext cx="133350" cy="369570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00" spc="-20">
                <a:solidFill>
                  <a:srgbClr val="172134"/>
                </a:solidFill>
                <a:latin typeface="Trebuchet MS"/>
                <a:cs typeface="Trebuchet MS"/>
              </a:rPr>
              <a:t>Inpatient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7423178" y="3803240"/>
            <a:ext cx="133985" cy="440690"/>
          </a:xfrm>
          <a:prstGeom prst="rect">
            <a:avLst/>
          </a:prstGeom>
        </p:spPr>
        <p:txBody>
          <a:bodyPr wrap="square" lIns="0" tIns="698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700" spc="-10">
                <a:solidFill>
                  <a:srgbClr val="172134"/>
                </a:solidFill>
                <a:latin typeface="Trebuchet MS"/>
                <a:cs typeface="Trebuchet MS"/>
              </a:rPr>
              <a:t>Outpatient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7760776" y="3804267"/>
            <a:ext cx="133350" cy="440055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00" spc="-10">
                <a:solidFill>
                  <a:srgbClr val="172134"/>
                </a:solidFill>
                <a:latin typeface="Trebuchet MS"/>
                <a:cs typeface="Trebuchet MS"/>
              </a:rPr>
              <a:t>Laboratory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8098215" y="3804364"/>
            <a:ext cx="133350" cy="376555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00" spc="-10">
                <a:solidFill>
                  <a:srgbClr val="172134"/>
                </a:solidFill>
                <a:latin typeface="Trebuchet MS"/>
                <a:cs typeface="Trebuchet MS"/>
              </a:rPr>
              <a:t>Medicine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8435654" y="3804694"/>
            <a:ext cx="133350" cy="425450"/>
          </a:xfrm>
          <a:prstGeom prst="rect">
            <a:avLst/>
          </a:prstGeom>
        </p:spPr>
        <p:txBody>
          <a:bodyPr wrap="square" lIns="0" tIns="635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700" spc="-25">
                <a:solidFill>
                  <a:srgbClr val="172134"/>
                </a:solidFill>
                <a:latin typeface="Trebuchet MS"/>
                <a:cs typeface="Trebuchet MS"/>
              </a:rPr>
              <a:t>Preventive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6820916" y="2696336"/>
            <a:ext cx="2012950" cy="43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900" spc="-25">
                <a:latin typeface="Trebuchet MS"/>
                <a:cs typeface="Trebuchet MS"/>
              </a:rPr>
              <a:t>Percentage</a:t>
            </a:r>
            <a:r>
              <a:rPr dirty="0" sz="900" spc="-35">
                <a:latin typeface="Trebuchet MS"/>
                <a:cs typeface="Trebuchet MS"/>
              </a:rPr>
              <a:t> </a:t>
            </a:r>
            <a:r>
              <a:rPr dirty="0" sz="900" spc="-40">
                <a:latin typeface="Trebuchet MS"/>
                <a:cs typeface="Trebuchet MS"/>
              </a:rPr>
              <a:t>of</a:t>
            </a:r>
            <a:r>
              <a:rPr dirty="0" sz="900" spc="-15">
                <a:latin typeface="Trebuchet MS"/>
                <a:cs typeface="Trebuchet MS"/>
              </a:rPr>
              <a:t> </a:t>
            </a:r>
            <a:r>
              <a:rPr dirty="0" sz="900" spc="-10">
                <a:latin typeface="Trebuchet MS"/>
                <a:cs typeface="Trebuchet MS"/>
              </a:rPr>
              <a:t>Outbound</a:t>
            </a:r>
            <a:r>
              <a:rPr dirty="0" sz="900" spc="-55">
                <a:latin typeface="Trebuchet MS"/>
                <a:cs typeface="Trebuchet MS"/>
              </a:rPr>
              <a:t> </a:t>
            </a:r>
            <a:r>
              <a:rPr dirty="0" sz="900" spc="-30">
                <a:latin typeface="Trebuchet MS"/>
                <a:cs typeface="Trebuchet MS"/>
              </a:rPr>
              <a:t>Trips</a:t>
            </a:r>
            <a:r>
              <a:rPr dirty="0" sz="900" spc="-50">
                <a:latin typeface="Trebuchet MS"/>
                <a:cs typeface="Trebuchet MS"/>
              </a:rPr>
              <a:t> for</a:t>
            </a:r>
            <a:r>
              <a:rPr dirty="0" sz="900" spc="-40">
                <a:latin typeface="Trebuchet MS"/>
                <a:cs typeface="Trebuchet MS"/>
              </a:rPr>
              <a:t> </a:t>
            </a:r>
            <a:r>
              <a:rPr dirty="0" sz="900" spc="-10">
                <a:latin typeface="Trebuchet MS"/>
                <a:cs typeface="Trebuchet MS"/>
              </a:rPr>
              <a:t>Health </a:t>
            </a:r>
            <a:r>
              <a:rPr dirty="0" sz="900">
                <a:latin typeface="Trebuchet MS"/>
                <a:cs typeface="Trebuchet MS"/>
              </a:rPr>
              <a:t>Purposes</a:t>
            </a:r>
            <a:r>
              <a:rPr dirty="0" sz="900" spc="-40">
                <a:latin typeface="Trebuchet MS"/>
                <a:cs typeface="Trebuchet MS"/>
              </a:rPr>
              <a:t> </a:t>
            </a:r>
            <a:r>
              <a:rPr dirty="0" sz="900" spc="-35">
                <a:latin typeface="Trebuchet MS"/>
                <a:cs typeface="Trebuchet MS"/>
              </a:rPr>
              <a:t>by</a:t>
            </a:r>
            <a:r>
              <a:rPr dirty="0" sz="900" spc="-45">
                <a:latin typeface="Trebuchet MS"/>
                <a:cs typeface="Trebuchet MS"/>
              </a:rPr>
              <a:t> Type</a:t>
            </a:r>
            <a:r>
              <a:rPr dirty="0" sz="900" spc="-70">
                <a:latin typeface="Trebuchet MS"/>
                <a:cs typeface="Trebuchet MS"/>
              </a:rPr>
              <a:t> </a:t>
            </a:r>
            <a:r>
              <a:rPr dirty="0" sz="900" spc="-40">
                <a:latin typeface="Trebuchet MS"/>
                <a:cs typeface="Trebuchet MS"/>
              </a:rPr>
              <a:t>of</a:t>
            </a:r>
            <a:r>
              <a:rPr dirty="0" sz="900" spc="-45">
                <a:latin typeface="Trebuchet MS"/>
                <a:cs typeface="Trebuchet MS"/>
              </a:rPr>
              <a:t> </a:t>
            </a:r>
            <a:r>
              <a:rPr dirty="0" sz="900" spc="-10">
                <a:latin typeface="Trebuchet MS"/>
                <a:cs typeface="Trebuchet MS"/>
              </a:rPr>
              <a:t>Health Expenditure,2024</a:t>
            </a:r>
            <a:endParaRPr sz="900">
              <a:latin typeface="Trebuchet MS"/>
              <a:cs typeface="Trebuchet MS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6948043" y="4337710"/>
            <a:ext cx="1757045" cy="482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95"/>
              </a:spcBef>
            </a:pPr>
            <a:r>
              <a:rPr dirty="0" sz="1000" spc="-45" i="1">
                <a:latin typeface="Trebuchet MS"/>
                <a:cs typeface="Trebuchet MS"/>
              </a:rPr>
              <a:t>The</a:t>
            </a:r>
            <a:r>
              <a:rPr dirty="0" sz="1000" spc="-80" i="1">
                <a:latin typeface="Trebuchet MS"/>
                <a:cs typeface="Trebuchet MS"/>
              </a:rPr>
              <a:t> </a:t>
            </a:r>
            <a:r>
              <a:rPr dirty="0" sz="1000" spc="-40" i="1">
                <a:latin typeface="Trebuchet MS"/>
                <a:cs typeface="Trebuchet MS"/>
              </a:rPr>
              <a:t>data</a:t>
            </a:r>
            <a:r>
              <a:rPr dirty="0" sz="1000" spc="-60" i="1">
                <a:latin typeface="Trebuchet MS"/>
                <a:cs typeface="Trebuchet MS"/>
              </a:rPr>
              <a:t> </a:t>
            </a:r>
            <a:r>
              <a:rPr dirty="0" sz="1000" spc="-40" i="1">
                <a:latin typeface="Trebuchet MS"/>
                <a:cs typeface="Trebuchet MS"/>
              </a:rPr>
              <a:t>indicate</a:t>
            </a:r>
            <a:r>
              <a:rPr dirty="0" sz="1000" spc="-55" i="1">
                <a:latin typeface="Trebuchet MS"/>
                <a:cs typeface="Trebuchet MS"/>
              </a:rPr>
              <a:t> the</a:t>
            </a:r>
            <a:r>
              <a:rPr dirty="0" sz="1000" spc="-70" i="1">
                <a:latin typeface="Trebuchet MS"/>
                <a:cs typeface="Trebuchet MS"/>
              </a:rPr>
              <a:t> </a:t>
            </a:r>
            <a:r>
              <a:rPr dirty="0" sz="1000" spc="-10" i="1">
                <a:latin typeface="Trebuchet MS"/>
                <a:cs typeface="Trebuchet MS"/>
              </a:rPr>
              <a:t>need</a:t>
            </a:r>
            <a:r>
              <a:rPr dirty="0" sz="1000" spc="-90" i="1">
                <a:latin typeface="Trebuchet MS"/>
                <a:cs typeface="Trebuchet MS"/>
              </a:rPr>
              <a:t> </a:t>
            </a:r>
            <a:r>
              <a:rPr dirty="0" sz="1000" spc="-25" i="1">
                <a:latin typeface="Trebuchet MS"/>
                <a:cs typeface="Trebuchet MS"/>
              </a:rPr>
              <a:t>for </a:t>
            </a:r>
            <a:r>
              <a:rPr dirty="0" sz="1000" spc="-25" b="1" i="1">
                <a:latin typeface="Trebuchet MS"/>
                <a:cs typeface="Trebuchet MS"/>
              </a:rPr>
              <a:t>developing</a:t>
            </a:r>
            <a:r>
              <a:rPr dirty="0" sz="1000" spc="-75" b="1" i="1">
                <a:latin typeface="Trebuchet MS"/>
                <a:cs typeface="Trebuchet MS"/>
              </a:rPr>
              <a:t> </a:t>
            </a:r>
            <a:r>
              <a:rPr dirty="0" sz="1000" spc="-10" b="1" i="1">
                <a:latin typeface="Trebuchet MS"/>
                <a:cs typeface="Trebuchet MS"/>
              </a:rPr>
              <a:t>medical</a:t>
            </a:r>
            <a:r>
              <a:rPr dirty="0" sz="1000" spc="-45" b="1" i="1">
                <a:latin typeface="Trebuchet MS"/>
                <a:cs typeface="Trebuchet MS"/>
              </a:rPr>
              <a:t> </a:t>
            </a:r>
            <a:r>
              <a:rPr dirty="0" sz="1000" spc="-30" b="1" i="1">
                <a:latin typeface="Trebuchet MS"/>
                <a:cs typeface="Trebuchet MS"/>
              </a:rPr>
              <a:t>tourism</a:t>
            </a:r>
            <a:r>
              <a:rPr dirty="0" sz="1000" spc="-35" b="1" i="1">
                <a:latin typeface="Trebuchet MS"/>
                <a:cs typeface="Trebuchet MS"/>
              </a:rPr>
              <a:t> </a:t>
            </a:r>
            <a:r>
              <a:rPr dirty="0" sz="1000" spc="-25" i="1">
                <a:latin typeface="Trebuchet MS"/>
                <a:cs typeface="Trebuchet MS"/>
              </a:rPr>
              <a:t>in </a:t>
            </a:r>
            <a:r>
              <a:rPr dirty="0" sz="1000" spc="-10" i="1">
                <a:latin typeface="Trebuchet MS"/>
                <a:cs typeface="Trebuchet MS"/>
              </a:rPr>
              <a:t>Indonesia.</a:t>
            </a:r>
            <a:endParaRPr sz="1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-50"/>
            <a:ext cx="1756410" cy="167005"/>
          </a:xfrm>
          <a:custGeom>
            <a:avLst/>
            <a:gdLst/>
            <a:ahLst/>
            <a:cxnLst/>
            <a:rect l="l" t="t" r="r" b="b"/>
            <a:pathLst>
              <a:path w="1756410" h="167005">
                <a:moveTo>
                  <a:pt x="1755902" y="0"/>
                </a:moveTo>
                <a:lnTo>
                  <a:pt x="0" y="0"/>
                </a:lnTo>
                <a:lnTo>
                  <a:pt x="0" y="166801"/>
                </a:lnTo>
                <a:lnTo>
                  <a:pt x="1755902" y="166801"/>
                </a:lnTo>
                <a:lnTo>
                  <a:pt x="1755902" y="0"/>
                </a:lnTo>
                <a:close/>
              </a:path>
            </a:pathLst>
          </a:custGeom>
          <a:solidFill>
            <a:srgbClr val="4D5A6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72974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100"/>
              </a:spcBef>
            </a:pPr>
            <a:r>
              <a:rPr dirty="0" spc="-65">
                <a:solidFill>
                  <a:srgbClr val="4D6DAD"/>
                </a:solidFill>
              </a:rPr>
              <a:t>AI’S</a:t>
            </a:r>
            <a:r>
              <a:rPr dirty="0" spc="-135">
                <a:solidFill>
                  <a:srgbClr val="4D6DAD"/>
                </a:solidFill>
              </a:rPr>
              <a:t> </a:t>
            </a:r>
            <a:r>
              <a:rPr dirty="0">
                <a:solidFill>
                  <a:srgbClr val="4D6DAD"/>
                </a:solidFill>
              </a:rPr>
              <a:t>IMPLEMENTATION</a:t>
            </a:r>
            <a:r>
              <a:rPr dirty="0" spc="-100">
                <a:solidFill>
                  <a:srgbClr val="4D6DAD"/>
                </a:solidFill>
              </a:rPr>
              <a:t> </a:t>
            </a:r>
            <a:r>
              <a:rPr dirty="0" spc="50"/>
              <a:t>ON</a:t>
            </a:r>
            <a:r>
              <a:rPr dirty="0" spc="-120"/>
              <a:t> </a:t>
            </a:r>
            <a:r>
              <a:rPr dirty="0" spc="-10"/>
              <a:t>THE</a:t>
            </a:r>
            <a:r>
              <a:rPr dirty="0" spc="-114"/>
              <a:t> </a:t>
            </a:r>
            <a:r>
              <a:rPr dirty="0" spc="145"/>
              <a:t>2026</a:t>
            </a:r>
            <a:r>
              <a:rPr dirty="0" spc="-145"/>
              <a:t> </a:t>
            </a:r>
            <a:r>
              <a:rPr dirty="0"/>
              <a:t>ECONOMIC</a:t>
            </a:r>
            <a:r>
              <a:rPr dirty="0" spc="-120"/>
              <a:t> </a:t>
            </a:r>
            <a:r>
              <a:rPr dirty="0" spc="-10"/>
              <a:t>CENSUS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259966"/>
            <a:ext cx="1331975" cy="2251201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3973944"/>
            <a:ext cx="2414524" cy="1169504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0" y="3681044"/>
            <a:ext cx="1224280" cy="167005"/>
          </a:xfrm>
          <a:custGeom>
            <a:avLst/>
            <a:gdLst/>
            <a:ahLst/>
            <a:cxnLst/>
            <a:rect l="l" t="t" r="r" b="b"/>
            <a:pathLst>
              <a:path w="1224280" h="167004">
                <a:moveTo>
                  <a:pt x="1224000" y="0"/>
                </a:moveTo>
                <a:lnTo>
                  <a:pt x="0" y="0"/>
                </a:lnTo>
                <a:lnTo>
                  <a:pt x="0" y="166801"/>
                </a:lnTo>
                <a:lnTo>
                  <a:pt x="1224000" y="166801"/>
                </a:lnTo>
                <a:lnTo>
                  <a:pt x="122400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1486217" y="1602930"/>
            <a:ext cx="5227955" cy="1996439"/>
            <a:chOff x="1486217" y="1602930"/>
            <a:chExt cx="5227955" cy="1996439"/>
          </a:xfrm>
        </p:grpSpPr>
        <p:sp>
          <p:nvSpPr>
            <p:cNvPr id="8" name="object 8" descr=""/>
            <p:cNvSpPr/>
            <p:nvPr/>
          </p:nvSpPr>
          <p:spPr>
            <a:xfrm>
              <a:off x="1494155" y="1610867"/>
              <a:ext cx="5212080" cy="1980564"/>
            </a:xfrm>
            <a:custGeom>
              <a:avLst/>
              <a:gdLst/>
              <a:ahLst/>
              <a:cxnLst/>
              <a:rect l="l" t="t" r="r" b="b"/>
              <a:pathLst>
                <a:path w="5212080" h="1980564">
                  <a:moveTo>
                    <a:pt x="4996307" y="0"/>
                  </a:moveTo>
                  <a:lnTo>
                    <a:pt x="215645" y="0"/>
                  </a:lnTo>
                  <a:lnTo>
                    <a:pt x="166191" y="5700"/>
                  </a:lnTo>
                  <a:lnTo>
                    <a:pt x="120798" y="21935"/>
                  </a:lnTo>
                  <a:lnTo>
                    <a:pt x="80758" y="47406"/>
                  </a:lnTo>
                  <a:lnTo>
                    <a:pt x="47366" y="80811"/>
                  </a:lnTo>
                  <a:lnTo>
                    <a:pt x="21913" y="120853"/>
                  </a:lnTo>
                  <a:lnTo>
                    <a:pt x="5693" y="166231"/>
                  </a:lnTo>
                  <a:lnTo>
                    <a:pt x="0" y="215646"/>
                  </a:lnTo>
                  <a:lnTo>
                    <a:pt x="0" y="1764411"/>
                  </a:lnTo>
                  <a:lnTo>
                    <a:pt x="5693" y="1813865"/>
                  </a:lnTo>
                  <a:lnTo>
                    <a:pt x="21913" y="1859258"/>
                  </a:lnTo>
                  <a:lnTo>
                    <a:pt x="47366" y="1899298"/>
                  </a:lnTo>
                  <a:lnTo>
                    <a:pt x="80758" y="1932690"/>
                  </a:lnTo>
                  <a:lnTo>
                    <a:pt x="120798" y="1958143"/>
                  </a:lnTo>
                  <a:lnTo>
                    <a:pt x="166191" y="1974363"/>
                  </a:lnTo>
                  <a:lnTo>
                    <a:pt x="215645" y="1980057"/>
                  </a:lnTo>
                  <a:lnTo>
                    <a:pt x="4996307" y="1980057"/>
                  </a:lnTo>
                  <a:lnTo>
                    <a:pt x="5045721" y="1974363"/>
                  </a:lnTo>
                  <a:lnTo>
                    <a:pt x="5091099" y="1958143"/>
                  </a:lnTo>
                  <a:lnTo>
                    <a:pt x="5131141" y="1932690"/>
                  </a:lnTo>
                  <a:lnTo>
                    <a:pt x="5164546" y="1899298"/>
                  </a:lnTo>
                  <a:lnTo>
                    <a:pt x="5190017" y="1859258"/>
                  </a:lnTo>
                  <a:lnTo>
                    <a:pt x="5206252" y="1813865"/>
                  </a:lnTo>
                  <a:lnTo>
                    <a:pt x="5211953" y="1764411"/>
                  </a:lnTo>
                  <a:lnTo>
                    <a:pt x="5211953" y="215646"/>
                  </a:lnTo>
                  <a:lnTo>
                    <a:pt x="5206252" y="166231"/>
                  </a:lnTo>
                  <a:lnTo>
                    <a:pt x="5190017" y="120853"/>
                  </a:lnTo>
                  <a:lnTo>
                    <a:pt x="5164546" y="80811"/>
                  </a:lnTo>
                  <a:lnTo>
                    <a:pt x="5131141" y="47406"/>
                  </a:lnTo>
                  <a:lnTo>
                    <a:pt x="5091099" y="21935"/>
                  </a:lnTo>
                  <a:lnTo>
                    <a:pt x="5045721" y="5700"/>
                  </a:lnTo>
                  <a:lnTo>
                    <a:pt x="4996307" y="0"/>
                  </a:lnTo>
                  <a:close/>
                </a:path>
              </a:pathLst>
            </a:custGeom>
            <a:solidFill>
              <a:srgbClr val="D9DEE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494155" y="1610867"/>
              <a:ext cx="5212080" cy="1980564"/>
            </a:xfrm>
            <a:custGeom>
              <a:avLst/>
              <a:gdLst/>
              <a:ahLst/>
              <a:cxnLst/>
              <a:rect l="l" t="t" r="r" b="b"/>
              <a:pathLst>
                <a:path w="5212080" h="1980564">
                  <a:moveTo>
                    <a:pt x="0" y="215646"/>
                  </a:moveTo>
                  <a:lnTo>
                    <a:pt x="5693" y="166231"/>
                  </a:lnTo>
                  <a:lnTo>
                    <a:pt x="21913" y="120853"/>
                  </a:lnTo>
                  <a:lnTo>
                    <a:pt x="47366" y="80811"/>
                  </a:lnTo>
                  <a:lnTo>
                    <a:pt x="80758" y="47406"/>
                  </a:lnTo>
                  <a:lnTo>
                    <a:pt x="120798" y="21935"/>
                  </a:lnTo>
                  <a:lnTo>
                    <a:pt x="166191" y="5700"/>
                  </a:lnTo>
                  <a:lnTo>
                    <a:pt x="215645" y="0"/>
                  </a:lnTo>
                  <a:lnTo>
                    <a:pt x="4996307" y="0"/>
                  </a:lnTo>
                  <a:lnTo>
                    <a:pt x="5045721" y="5700"/>
                  </a:lnTo>
                  <a:lnTo>
                    <a:pt x="5091099" y="21935"/>
                  </a:lnTo>
                  <a:lnTo>
                    <a:pt x="5131141" y="47406"/>
                  </a:lnTo>
                  <a:lnTo>
                    <a:pt x="5164546" y="80811"/>
                  </a:lnTo>
                  <a:lnTo>
                    <a:pt x="5190017" y="120853"/>
                  </a:lnTo>
                  <a:lnTo>
                    <a:pt x="5206252" y="166231"/>
                  </a:lnTo>
                  <a:lnTo>
                    <a:pt x="5211953" y="215646"/>
                  </a:lnTo>
                  <a:lnTo>
                    <a:pt x="5211953" y="1764411"/>
                  </a:lnTo>
                  <a:lnTo>
                    <a:pt x="5206252" y="1813865"/>
                  </a:lnTo>
                  <a:lnTo>
                    <a:pt x="5190017" y="1859258"/>
                  </a:lnTo>
                  <a:lnTo>
                    <a:pt x="5164546" y="1899298"/>
                  </a:lnTo>
                  <a:lnTo>
                    <a:pt x="5131141" y="1932690"/>
                  </a:lnTo>
                  <a:lnTo>
                    <a:pt x="5091099" y="1958143"/>
                  </a:lnTo>
                  <a:lnTo>
                    <a:pt x="5045721" y="1974363"/>
                  </a:lnTo>
                  <a:lnTo>
                    <a:pt x="4996307" y="1980057"/>
                  </a:lnTo>
                  <a:lnTo>
                    <a:pt x="215645" y="1980057"/>
                  </a:lnTo>
                  <a:lnTo>
                    <a:pt x="166191" y="1974363"/>
                  </a:lnTo>
                  <a:lnTo>
                    <a:pt x="120798" y="1958143"/>
                  </a:lnTo>
                  <a:lnTo>
                    <a:pt x="80758" y="1932690"/>
                  </a:lnTo>
                  <a:lnTo>
                    <a:pt x="47366" y="1899298"/>
                  </a:lnTo>
                  <a:lnTo>
                    <a:pt x="21913" y="1859258"/>
                  </a:lnTo>
                  <a:lnTo>
                    <a:pt x="5693" y="1813865"/>
                  </a:lnTo>
                  <a:lnTo>
                    <a:pt x="0" y="1764411"/>
                  </a:lnTo>
                  <a:lnTo>
                    <a:pt x="0" y="215646"/>
                  </a:lnTo>
                  <a:close/>
                </a:path>
              </a:pathLst>
            </a:custGeom>
            <a:ln w="15875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1699641" y="1742694"/>
            <a:ext cx="2862580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 spc="-65" b="1">
                <a:latin typeface="Arial"/>
                <a:cs typeface="Arial"/>
              </a:rPr>
              <a:t>The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spc="-35" b="1">
                <a:latin typeface="Arial"/>
                <a:cs typeface="Arial"/>
              </a:rPr>
              <a:t>2026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spc="-90" b="1">
                <a:latin typeface="Arial"/>
                <a:cs typeface="Arial"/>
              </a:rPr>
              <a:t>Economic</a:t>
            </a:r>
            <a:r>
              <a:rPr dirty="0" sz="1400" spc="-65" b="1">
                <a:latin typeface="Arial"/>
                <a:cs typeface="Arial"/>
              </a:rPr>
              <a:t> </a:t>
            </a:r>
            <a:r>
              <a:rPr dirty="0" sz="1400" spc="-125" b="1">
                <a:latin typeface="Arial"/>
                <a:cs typeface="Arial"/>
              </a:rPr>
              <a:t>Census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spc="-60" b="1">
                <a:latin typeface="Arial"/>
                <a:cs typeface="Arial"/>
              </a:rPr>
              <a:t>(SE2026) </a:t>
            </a:r>
            <a:r>
              <a:rPr dirty="0" sz="1400" spc="-45" b="1">
                <a:solidFill>
                  <a:srgbClr val="4D6DAD"/>
                </a:solidFill>
                <a:latin typeface="Arial"/>
                <a:cs typeface="Arial"/>
              </a:rPr>
              <a:t>Fifth </a:t>
            </a:r>
            <a:r>
              <a:rPr dirty="0" sz="1400" spc="-90" b="1">
                <a:solidFill>
                  <a:srgbClr val="4D6DAD"/>
                </a:solidFill>
                <a:latin typeface="Arial"/>
                <a:cs typeface="Arial"/>
              </a:rPr>
              <a:t>Economic</a:t>
            </a:r>
            <a:r>
              <a:rPr dirty="0" sz="1400" spc="-40" b="1">
                <a:solidFill>
                  <a:srgbClr val="4D6DAD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4D6DAD"/>
                </a:solidFill>
                <a:latin typeface="Arial"/>
                <a:cs typeface="Arial"/>
              </a:rPr>
              <a:t>Census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720976" y="3204717"/>
            <a:ext cx="44405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60" b="1">
                <a:solidFill>
                  <a:srgbClr val="4D6DAD"/>
                </a:solidFill>
                <a:latin typeface="Arial"/>
                <a:cs typeface="Arial"/>
              </a:rPr>
              <a:t>The</a:t>
            </a:r>
            <a:r>
              <a:rPr dirty="0" sz="1200" spc="-20" b="1">
                <a:solidFill>
                  <a:srgbClr val="4D6DAD"/>
                </a:solidFill>
                <a:latin typeface="Arial"/>
                <a:cs typeface="Arial"/>
              </a:rPr>
              <a:t> </a:t>
            </a:r>
            <a:r>
              <a:rPr dirty="0" sz="1200" spc="-85" b="1">
                <a:solidFill>
                  <a:srgbClr val="4D6DAD"/>
                </a:solidFill>
                <a:latin typeface="Arial"/>
                <a:cs typeface="Arial"/>
              </a:rPr>
              <a:t>Economic</a:t>
            </a:r>
            <a:r>
              <a:rPr dirty="0" sz="1200" spc="-55" b="1">
                <a:solidFill>
                  <a:srgbClr val="4D6DAD"/>
                </a:solidFill>
                <a:latin typeface="Arial"/>
                <a:cs typeface="Arial"/>
              </a:rPr>
              <a:t> </a:t>
            </a:r>
            <a:r>
              <a:rPr dirty="0" sz="1200" spc="-110" b="1">
                <a:solidFill>
                  <a:srgbClr val="4D6DAD"/>
                </a:solidFill>
                <a:latin typeface="Arial"/>
                <a:cs typeface="Arial"/>
              </a:rPr>
              <a:t>Census,</a:t>
            </a:r>
            <a:r>
              <a:rPr dirty="0" sz="1200" spc="-25" b="1">
                <a:solidFill>
                  <a:srgbClr val="4D6DAD"/>
                </a:solidFill>
                <a:latin typeface="Arial"/>
                <a:cs typeface="Arial"/>
              </a:rPr>
              <a:t> </a:t>
            </a:r>
            <a:r>
              <a:rPr dirty="0" sz="1200" spc="-65" b="1">
                <a:solidFill>
                  <a:srgbClr val="172134"/>
                </a:solidFill>
                <a:latin typeface="Arial"/>
                <a:cs typeface="Arial"/>
              </a:rPr>
              <a:t>conducted</a:t>
            </a:r>
            <a:r>
              <a:rPr dirty="0" sz="1200" spc="-3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55" b="1">
                <a:solidFill>
                  <a:srgbClr val="172134"/>
                </a:solidFill>
                <a:latin typeface="Arial"/>
                <a:cs typeface="Arial"/>
              </a:rPr>
              <a:t>every</a:t>
            </a:r>
            <a:r>
              <a:rPr dirty="0" sz="1200" spc="-3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50" b="1">
                <a:solidFill>
                  <a:srgbClr val="172134"/>
                </a:solidFill>
                <a:latin typeface="Arial"/>
                <a:cs typeface="Arial"/>
              </a:rPr>
              <a:t>year</a:t>
            </a:r>
            <a:r>
              <a:rPr dirty="0" sz="1200" spc="-3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65" b="1">
                <a:solidFill>
                  <a:srgbClr val="172134"/>
                </a:solidFill>
                <a:latin typeface="Arial"/>
                <a:cs typeface="Arial"/>
              </a:rPr>
              <a:t>ending</a:t>
            </a:r>
            <a:r>
              <a:rPr dirty="0" sz="1200" spc="-5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55" b="1">
                <a:solidFill>
                  <a:srgbClr val="172134"/>
                </a:solidFill>
                <a:latin typeface="Arial"/>
                <a:cs typeface="Arial"/>
              </a:rPr>
              <a:t>in</a:t>
            </a:r>
            <a:r>
              <a:rPr dirty="0" sz="1200" spc="-4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20" b="1">
                <a:solidFill>
                  <a:srgbClr val="172134"/>
                </a:solidFill>
                <a:latin typeface="Arial"/>
                <a:cs typeface="Arial"/>
              </a:rPr>
              <a:t>the</a:t>
            </a:r>
            <a:r>
              <a:rPr dirty="0" sz="1200" spc="-1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45" b="1">
                <a:solidFill>
                  <a:srgbClr val="172134"/>
                </a:solidFill>
                <a:latin typeface="Arial"/>
                <a:cs typeface="Arial"/>
              </a:rPr>
              <a:t>digit</a:t>
            </a:r>
            <a:r>
              <a:rPr dirty="0" sz="1200" spc="-6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200" spc="-25" b="1">
                <a:solidFill>
                  <a:srgbClr val="4D6DAD"/>
                </a:solidFill>
                <a:latin typeface="Arial"/>
                <a:cs typeface="Arial"/>
              </a:rPr>
              <a:t>six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1592961" y="2256472"/>
            <a:ext cx="5024755" cy="1360170"/>
            <a:chOff x="1592961" y="2256472"/>
            <a:chExt cx="5024755" cy="1360170"/>
          </a:xfrm>
        </p:grpSpPr>
        <p:sp>
          <p:nvSpPr>
            <p:cNvPr id="13" name="object 13" descr=""/>
            <p:cNvSpPr/>
            <p:nvPr/>
          </p:nvSpPr>
          <p:spPr>
            <a:xfrm>
              <a:off x="1592961" y="2757804"/>
              <a:ext cx="5024755" cy="859155"/>
            </a:xfrm>
            <a:custGeom>
              <a:avLst/>
              <a:gdLst/>
              <a:ahLst/>
              <a:cxnLst/>
              <a:rect l="l" t="t" r="r" b="b"/>
              <a:pathLst>
                <a:path w="5024755" h="859154">
                  <a:moveTo>
                    <a:pt x="127000" y="127762"/>
                  </a:moveTo>
                  <a:lnTo>
                    <a:pt x="126022" y="122936"/>
                  </a:lnTo>
                  <a:lnTo>
                    <a:pt x="122021" y="103060"/>
                  </a:lnTo>
                  <a:lnTo>
                    <a:pt x="108432" y="82867"/>
                  </a:lnTo>
                  <a:lnTo>
                    <a:pt x="88252" y="69265"/>
                  </a:lnTo>
                  <a:lnTo>
                    <a:pt x="63500" y="64262"/>
                  </a:lnTo>
                  <a:lnTo>
                    <a:pt x="38785" y="69265"/>
                  </a:lnTo>
                  <a:lnTo>
                    <a:pt x="18605" y="82867"/>
                  </a:lnTo>
                  <a:lnTo>
                    <a:pt x="4991" y="103060"/>
                  </a:lnTo>
                  <a:lnTo>
                    <a:pt x="0" y="127762"/>
                  </a:lnTo>
                  <a:lnTo>
                    <a:pt x="4991" y="152476"/>
                  </a:lnTo>
                  <a:lnTo>
                    <a:pt x="18605" y="172656"/>
                  </a:lnTo>
                  <a:lnTo>
                    <a:pt x="38785" y="186270"/>
                  </a:lnTo>
                  <a:lnTo>
                    <a:pt x="63500" y="191262"/>
                  </a:lnTo>
                  <a:lnTo>
                    <a:pt x="88252" y="186270"/>
                  </a:lnTo>
                  <a:lnTo>
                    <a:pt x="108432" y="172656"/>
                  </a:lnTo>
                  <a:lnTo>
                    <a:pt x="122021" y="152476"/>
                  </a:lnTo>
                  <a:lnTo>
                    <a:pt x="126047" y="132461"/>
                  </a:lnTo>
                  <a:lnTo>
                    <a:pt x="127000" y="127762"/>
                  </a:lnTo>
                  <a:close/>
                </a:path>
                <a:path w="5024755" h="859154">
                  <a:moveTo>
                    <a:pt x="168275" y="122936"/>
                  </a:moveTo>
                  <a:lnTo>
                    <a:pt x="130175" y="122936"/>
                  </a:lnTo>
                  <a:lnTo>
                    <a:pt x="130175" y="132461"/>
                  </a:lnTo>
                  <a:lnTo>
                    <a:pt x="168275" y="132461"/>
                  </a:lnTo>
                  <a:lnTo>
                    <a:pt x="168275" y="122936"/>
                  </a:lnTo>
                  <a:close/>
                </a:path>
                <a:path w="5024755" h="859154">
                  <a:moveTo>
                    <a:pt x="768350" y="122936"/>
                  </a:moveTo>
                  <a:lnTo>
                    <a:pt x="756259" y="122936"/>
                  </a:lnTo>
                  <a:lnTo>
                    <a:pt x="747471" y="79349"/>
                  </a:lnTo>
                  <a:lnTo>
                    <a:pt x="719645" y="38061"/>
                  </a:lnTo>
                  <a:lnTo>
                    <a:pt x="678383" y="10210"/>
                  </a:lnTo>
                  <a:lnTo>
                    <a:pt x="627888" y="0"/>
                  </a:lnTo>
                  <a:lnTo>
                    <a:pt x="332105" y="0"/>
                  </a:lnTo>
                  <a:lnTo>
                    <a:pt x="281597" y="10210"/>
                  </a:lnTo>
                  <a:lnTo>
                    <a:pt x="240347" y="38061"/>
                  </a:lnTo>
                  <a:lnTo>
                    <a:pt x="212509" y="79349"/>
                  </a:lnTo>
                  <a:lnTo>
                    <a:pt x="203708" y="122936"/>
                  </a:lnTo>
                  <a:lnTo>
                    <a:pt x="196850" y="122936"/>
                  </a:lnTo>
                  <a:lnTo>
                    <a:pt x="196850" y="132461"/>
                  </a:lnTo>
                  <a:lnTo>
                    <a:pt x="202819" y="132461"/>
                  </a:lnTo>
                  <a:lnTo>
                    <a:pt x="212509" y="180428"/>
                  </a:lnTo>
                  <a:lnTo>
                    <a:pt x="240347" y="221678"/>
                  </a:lnTo>
                  <a:lnTo>
                    <a:pt x="281597" y="249516"/>
                  </a:lnTo>
                  <a:lnTo>
                    <a:pt x="332105" y="259715"/>
                  </a:lnTo>
                  <a:lnTo>
                    <a:pt x="627888" y="259715"/>
                  </a:lnTo>
                  <a:lnTo>
                    <a:pt x="678383" y="249516"/>
                  </a:lnTo>
                  <a:lnTo>
                    <a:pt x="719645" y="221678"/>
                  </a:lnTo>
                  <a:lnTo>
                    <a:pt x="747471" y="180428"/>
                  </a:lnTo>
                  <a:lnTo>
                    <a:pt x="757161" y="132461"/>
                  </a:lnTo>
                  <a:lnTo>
                    <a:pt x="768350" y="132461"/>
                  </a:lnTo>
                  <a:lnTo>
                    <a:pt x="768350" y="122936"/>
                  </a:lnTo>
                  <a:close/>
                </a:path>
                <a:path w="5024755" h="859154">
                  <a:moveTo>
                    <a:pt x="835025" y="122936"/>
                  </a:moveTo>
                  <a:lnTo>
                    <a:pt x="796925" y="122936"/>
                  </a:lnTo>
                  <a:lnTo>
                    <a:pt x="796925" y="132461"/>
                  </a:lnTo>
                  <a:lnTo>
                    <a:pt x="835025" y="132461"/>
                  </a:lnTo>
                  <a:lnTo>
                    <a:pt x="835025" y="122936"/>
                  </a:lnTo>
                  <a:close/>
                </a:path>
                <a:path w="5024755" h="859154">
                  <a:moveTo>
                    <a:pt x="901700" y="122936"/>
                  </a:moveTo>
                  <a:lnTo>
                    <a:pt x="863600" y="122936"/>
                  </a:lnTo>
                  <a:lnTo>
                    <a:pt x="863600" y="132461"/>
                  </a:lnTo>
                  <a:lnTo>
                    <a:pt x="901700" y="132461"/>
                  </a:lnTo>
                  <a:lnTo>
                    <a:pt x="901700" y="122936"/>
                  </a:lnTo>
                  <a:close/>
                </a:path>
                <a:path w="5024755" h="859154">
                  <a:moveTo>
                    <a:pt x="968375" y="122936"/>
                  </a:moveTo>
                  <a:lnTo>
                    <a:pt x="930275" y="122936"/>
                  </a:lnTo>
                  <a:lnTo>
                    <a:pt x="930275" y="132461"/>
                  </a:lnTo>
                  <a:lnTo>
                    <a:pt x="968375" y="132461"/>
                  </a:lnTo>
                  <a:lnTo>
                    <a:pt x="968375" y="122936"/>
                  </a:lnTo>
                  <a:close/>
                </a:path>
                <a:path w="5024755" h="859154">
                  <a:moveTo>
                    <a:pt x="1035050" y="122936"/>
                  </a:moveTo>
                  <a:lnTo>
                    <a:pt x="996950" y="122936"/>
                  </a:lnTo>
                  <a:lnTo>
                    <a:pt x="996950" y="132461"/>
                  </a:lnTo>
                  <a:lnTo>
                    <a:pt x="1035050" y="132461"/>
                  </a:lnTo>
                  <a:lnTo>
                    <a:pt x="1035050" y="122936"/>
                  </a:lnTo>
                  <a:close/>
                </a:path>
                <a:path w="5024755" h="859154">
                  <a:moveTo>
                    <a:pt x="1101725" y="122936"/>
                  </a:moveTo>
                  <a:lnTo>
                    <a:pt x="1063625" y="122936"/>
                  </a:lnTo>
                  <a:lnTo>
                    <a:pt x="1063625" y="132461"/>
                  </a:lnTo>
                  <a:lnTo>
                    <a:pt x="1101725" y="132461"/>
                  </a:lnTo>
                  <a:lnTo>
                    <a:pt x="1101725" y="122936"/>
                  </a:lnTo>
                  <a:close/>
                </a:path>
                <a:path w="5024755" h="859154">
                  <a:moveTo>
                    <a:pt x="1168400" y="122936"/>
                  </a:moveTo>
                  <a:lnTo>
                    <a:pt x="1130300" y="122936"/>
                  </a:lnTo>
                  <a:lnTo>
                    <a:pt x="1130300" y="132461"/>
                  </a:lnTo>
                  <a:lnTo>
                    <a:pt x="1168400" y="132461"/>
                  </a:lnTo>
                  <a:lnTo>
                    <a:pt x="1168400" y="122936"/>
                  </a:lnTo>
                  <a:close/>
                </a:path>
                <a:path w="5024755" h="859154">
                  <a:moveTo>
                    <a:pt x="1235075" y="122936"/>
                  </a:moveTo>
                  <a:lnTo>
                    <a:pt x="1196975" y="122936"/>
                  </a:lnTo>
                  <a:lnTo>
                    <a:pt x="1196975" y="132461"/>
                  </a:lnTo>
                  <a:lnTo>
                    <a:pt x="1235075" y="132461"/>
                  </a:lnTo>
                  <a:lnTo>
                    <a:pt x="1235075" y="122936"/>
                  </a:lnTo>
                  <a:close/>
                </a:path>
                <a:path w="5024755" h="859154">
                  <a:moveTo>
                    <a:pt x="1301750" y="122936"/>
                  </a:moveTo>
                  <a:lnTo>
                    <a:pt x="1263650" y="122936"/>
                  </a:lnTo>
                  <a:lnTo>
                    <a:pt x="1263650" y="132461"/>
                  </a:lnTo>
                  <a:lnTo>
                    <a:pt x="1301750" y="132461"/>
                  </a:lnTo>
                  <a:lnTo>
                    <a:pt x="1301750" y="122936"/>
                  </a:lnTo>
                  <a:close/>
                </a:path>
                <a:path w="5024755" h="859154">
                  <a:moveTo>
                    <a:pt x="1368425" y="122936"/>
                  </a:moveTo>
                  <a:lnTo>
                    <a:pt x="1330325" y="122936"/>
                  </a:lnTo>
                  <a:lnTo>
                    <a:pt x="1330325" y="132461"/>
                  </a:lnTo>
                  <a:lnTo>
                    <a:pt x="1368425" y="132461"/>
                  </a:lnTo>
                  <a:lnTo>
                    <a:pt x="1368425" y="122936"/>
                  </a:lnTo>
                  <a:close/>
                </a:path>
                <a:path w="5024755" h="859154">
                  <a:moveTo>
                    <a:pt x="1435100" y="122936"/>
                  </a:moveTo>
                  <a:lnTo>
                    <a:pt x="1397000" y="122936"/>
                  </a:lnTo>
                  <a:lnTo>
                    <a:pt x="1397000" y="132461"/>
                  </a:lnTo>
                  <a:lnTo>
                    <a:pt x="1435100" y="132461"/>
                  </a:lnTo>
                  <a:lnTo>
                    <a:pt x="1435100" y="122936"/>
                  </a:lnTo>
                  <a:close/>
                </a:path>
                <a:path w="5024755" h="859154">
                  <a:moveTo>
                    <a:pt x="1501775" y="122936"/>
                  </a:moveTo>
                  <a:lnTo>
                    <a:pt x="1463675" y="122936"/>
                  </a:lnTo>
                  <a:lnTo>
                    <a:pt x="1463675" y="132461"/>
                  </a:lnTo>
                  <a:lnTo>
                    <a:pt x="1501775" y="132461"/>
                  </a:lnTo>
                  <a:lnTo>
                    <a:pt x="1501775" y="122936"/>
                  </a:lnTo>
                  <a:close/>
                </a:path>
                <a:path w="5024755" h="859154">
                  <a:moveTo>
                    <a:pt x="1568450" y="122936"/>
                  </a:moveTo>
                  <a:lnTo>
                    <a:pt x="1530350" y="122936"/>
                  </a:lnTo>
                  <a:lnTo>
                    <a:pt x="1530350" y="132461"/>
                  </a:lnTo>
                  <a:lnTo>
                    <a:pt x="1568450" y="132461"/>
                  </a:lnTo>
                  <a:lnTo>
                    <a:pt x="1568450" y="122936"/>
                  </a:lnTo>
                  <a:close/>
                </a:path>
                <a:path w="5024755" h="859154">
                  <a:moveTo>
                    <a:pt x="1635125" y="122936"/>
                  </a:moveTo>
                  <a:lnTo>
                    <a:pt x="1597025" y="122936"/>
                  </a:lnTo>
                  <a:lnTo>
                    <a:pt x="1597025" y="132461"/>
                  </a:lnTo>
                  <a:lnTo>
                    <a:pt x="1635125" y="132461"/>
                  </a:lnTo>
                  <a:lnTo>
                    <a:pt x="1635125" y="122936"/>
                  </a:lnTo>
                  <a:close/>
                </a:path>
                <a:path w="5024755" h="859154">
                  <a:moveTo>
                    <a:pt x="1701800" y="122936"/>
                  </a:moveTo>
                  <a:lnTo>
                    <a:pt x="1663700" y="122936"/>
                  </a:lnTo>
                  <a:lnTo>
                    <a:pt x="1663700" y="132461"/>
                  </a:lnTo>
                  <a:lnTo>
                    <a:pt x="1701800" y="132461"/>
                  </a:lnTo>
                  <a:lnTo>
                    <a:pt x="1701800" y="122936"/>
                  </a:lnTo>
                  <a:close/>
                </a:path>
                <a:path w="5024755" h="859154">
                  <a:moveTo>
                    <a:pt x="1768475" y="122936"/>
                  </a:moveTo>
                  <a:lnTo>
                    <a:pt x="1730375" y="122936"/>
                  </a:lnTo>
                  <a:lnTo>
                    <a:pt x="1730375" y="132461"/>
                  </a:lnTo>
                  <a:lnTo>
                    <a:pt x="1768475" y="132461"/>
                  </a:lnTo>
                  <a:lnTo>
                    <a:pt x="1768475" y="122936"/>
                  </a:lnTo>
                  <a:close/>
                </a:path>
                <a:path w="5024755" h="859154">
                  <a:moveTo>
                    <a:pt x="1835150" y="122936"/>
                  </a:moveTo>
                  <a:lnTo>
                    <a:pt x="1797050" y="122936"/>
                  </a:lnTo>
                  <a:lnTo>
                    <a:pt x="1797050" y="132461"/>
                  </a:lnTo>
                  <a:lnTo>
                    <a:pt x="1835150" y="132461"/>
                  </a:lnTo>
                  <a:lnTo>
                    <a:pt x="1835150" y="122936"/>
                  </a:lnTo>
                  <a:close/>
                </a:path>
                <a:path w="5024755" h="859154">
                  <a:moveTo>
                    <a:pt x="1901825" y="122936"/>
                  </a:moveTo>
                  <a:lnTo>
                    <a:pt x="1863725" y="122936"/>
                  </a:lnTo>
                  <a:lnTo>
                    <a:pt x="1863725" y="132461"/>
                  </a:lnTo>
                  <a:lnTo>
                    <a:pt x="1901825" y="132461"/>
                  </a:lnTo>
                  <a:lnTo>
                    <a:pt x="1901825" y="122936"/>
                  </a:lnTo>
                  <a:close/>
                </a:path>
                <a:path w="5024755" h="859154">
                  <a:moveTo>
                    <a:pt x="1968500" y="122936"/>
                  </a:moveTo>
                  <a:lnTo>
                    <a:pt x="1930400" y="122936"/>
                  </a:lnTo>
                  <a:lnTo>
                    <a:pt x="1930400" y="132461"/>
                  </a:lnTo>
                  <a:lnTo>
                    <a:pt x="1968500" y="132461"/>
                  </a:lnTo>
                  <a:lnTo>
                    <a:pt x="1968500" y="122936"/>
                  </a:lnTo>
                  <a:close/>
                </a:path>
                <a:path w="5024755" h="859154">
                  <a:moveTo>
                    <a:pt x="2035175" y="122936"/>
                  </a:moveTo>
                  <a:lnTo>
                    <a:pt x="1997075" y="122936"/>
                  </a:lnTo>
                  <a:lnTo>
                    <a:pt x="1997075" y="132461"/>
                  </a:lnTo>
                  <a:lnTo>
                    <a:pt x="2035175" y="132461"/>
                  </a:lnTo>
                  <a:lnTo>
                    <a:pt x="2035175" y="122936"/>
                  </a:lnTo>
                  <a:close/>
                </a:path>
                <a:path w="5024755" h="859154">
                  <a:moveTo>
                    <a:pt x="2101850" y="122936"/>
                  </a:moveTo>
                  <a:lnTo>
                    <a:pt x="2063750" y="122936"/>
                  </a:lnTo>
                  <a:lnTo>
                    <a:pt x="2063750" y="132461"/>
                  </a:lnTo>
                  <a:lnTo>
                    <a:pt x="2101850" y="132461"/>
                  </a:lnTo>
                  <a:lnTo>
                    <a:pt x="2101850" y="122936"/>
                  </a:lnTo>
                  <a:close/>
                </a:path>
                <a:path w="5024755" h="859154">
                  <a:moveTo>
                    <a:pt x="2168525" y="122936"/>
                  </a:moveTo>
                  <a:lnTo>
                    <a:pt x="2130425" y="122936"/>
                  </a:lnTo>
                  <a:lnTo>
                    <a:pt x="2130425" y="132461"/>
                  </a:lnTo>
                  <a:lnTo>
                    <a:pt x="2168525" y="132461"/>
                  </a:lnTo>
                  <a:lnTo>
                    <a:pt x="2168525" y="122936"/>
                  </a:lnTo>
                  <a:close/>
                </a:path>
                <a:path w="5024755" h="859154">
                  <a:moveTo>
                    <a:pt x="2235200" y="122936"/>
                  </a:moveTo>
                  <a:lnTo>
                    <a:pt x="2197100" y="122936"/>
                  </a:lnTo>
                  <a:lnTo>
                    <a:pt x="2197100" y="132461"/>
                  </a:lnTo>
                  <a:lnTo>
                    <a:pt x="2235200" y="132461"/>
                  </a:lnTo>
                  <a:lnTo>
                    <a:pt x="2235200" y="122936"/>
                  </a:lnTo>
                  <a:close/>
                </a:path>
                <a:path w="5024755" h="859154">
                  <a:moveTo>
                    <a:pt x="2301875" y="122936"/>
                  </a:moveTo>
                  <a:lnTo>
                    <a:pt x="2263775" y="122936"/>
                  </a:lnTo>
                  <a:lnTo>
                    <a:pt x="2263775" y="132461"/>
                  </a:lnTo>
                  <a:lnTo>
                    <a:pt x="2301875" y="132461"/>
                  </a:lnTo>
                  <a:lnTo>
                    <a:pt x="2301875" y="122936"/>
                  </a:lnTo>
                  <a:close/>
                </a:path>
                <a:path w="5024755" h="859154">
                  <a:moveTo>
                    <a:pt x="2368550" y="122936"/>
                  </a:moveTo>
                  <a:lnTo>
                    <a:pt x="2330450" y="122936"/>
                  </a:lnTo>
                  <a:lnTo>
                    <a:pt x="2330450" y="132461"/>
                  </a:lnTo>
                  <a:lnTo>
                    <a:pt x="2368550" y="132461"/>
                  </a:lnTo>
                  <a:lnTo>
                    <a:pt x="2368550" y="122936"/>
                  </a:lnTo>
                  <a:close/>
                </a:path>
                <a:path w="5024755" h="859154">
                  <a:moveTo>
                    <a:pt x="2435225" y="122936"/>
                  </a:moveTo>
                  <a:lnTo>
                    <a:pt x="2397125" y="122936"/>
                  </a:lnTo>
                  <a:lnTo>
                    <a:pt x="2397125" y="132461"/>
                  </a:lnTo>
                  <a:lnTo>
                    <a:pt x="2435225" y="132461"/>
                  </a:lnTo>
                  <a:lnTo>
                    <a:pt x="2435225" y="122936"/>
                  </a:lnTo>
                  <a:close/>
                </a:path>
                <a:path w="5024755" h="859154">
                  <a:moveTo>
                    <a:pt x="2501900" y="122936"/>
                  </a:moveTo>
                  <a:lnTo>
                    <a:pt x="2463800" y="122936"/>
                  </a:lnTo>
                  <a:lnTo>
                    <a:pt x="2463800" y="132461"/>
                  </a:lnTo>
                  <a:lnTo>
                    <a:pt x="2501900" y="132461"/>
                  </a:lnTo>
                  <a:lnTo>
                    <a:pt x="2501900" y="122936"/>
                  </a:lnTo>
                  <a:close/>
                </a:path>
                <a:path w="5024755" h="859154">
                  <a:moveTo>
                    <a:pt x="2568575" y="122936"/>
                  </a:moveTo>
                  <a:lnTo>
                    <a:pt x="2530475" y="122936"/>
                  </a:lnTo>
                  <a:lnTo>
                    <a:pt x="2530475" y="132461"/>
                  </a:lnTo>
                  <a:lnTo>
                    <a:pt x="2568575" y="132461"/>
                  </a:lnTo>
                  <a:lnTo>
                    <a:pt x="2568575" y="122936"/>
                  </a:lnTo>
                  <a:close/>
                </a:path>
                <a:path w="5024755" h="859154">
                  <a:moveTo>
                    <a:pt x="2635250" y="122936"/>
                  </a:moveTo>
                  <a:lnTo>
                    <a:pt x="2597150" y="122936"/>
                  </a:lnTo>
                  <a:lnTo>
                    <a:pt x="2597150" y="132461"/>
                  </a:lnTo>
                  <a:lnTo>
                    <a:pt x="2635250" y="132461"/>
                  </a:lnTo>
                  <a:lnTo>
                    <a:pt x="2635250" y="122936"/>
                  </a:lnTo>
                  <a:close/>
                </a:path>
                <a:path w="5024755" h="859154">
                  <a:moveTo>
                    <a:pt x="2701925" y="122936"/>
                  </a:moveTo>
                  <a:lnTo>
                    <a:pt x="2663825" y="122936"/>
                  </a:lnTo>
                  <a:lnTo>
                    <a:pt x="2663825" y="132461"/>
                  </a:lnTo>
                  <a:lnTo>
                    <a:pt x="2701925" y="132461"/>
                  </a:lnTo>
                  <a:lnTo>
                    <a:pt x="2701925" y="122936"/>
                  </a:lnTo>
                  <a:close/>
                </a:path>
                <a:path w="5024755" h="859154">
                  <a:moveTo>
                    <a:pt x="2768600" y="122936"/>
                  </a:moveTo>
                  <a:lnTo>
                    <a:pt x="2730500" y="122936"/>
                  </a:lnTo>
                  <a:lnTo>
                    <a:pt x="2730500" y="132461"/>
                  </a:lnTo>
                  <a:lnTo>
                    <a:pt x="2768600" y="132461"/>
                  </a:lnTo>
                  <a:lnTo>
                    <a:pt x="2768600" y="122936"/>
                  </a:lnTo>
                  <a:close/>
                </a:path>
                <a:path w="5024755" h="859154">
                  <a:moveTo>
                    <a:pt x="2835275" y="122936"/>
                  </a:moveTo>
                  <a:lnTo>
                    <a:pt x="2797175" y="122936"/>
                  </a:lnTo>
                  <a:lnTo>
                    <a:pt x="2797175" y="132461"/>
                  </a:lnTo>
                  <a:lnTo>
                    <a:pt x="2835275" y="132461"/>
                  </a:lnTo>
                  <a:lnTo>
                    <a:pt x="2835275" y="122936"/>
                  </a:lnTo>
                  <a:close/>
                </a:path>
                <a:path w="5024755" h="859154">
                  <a:moveTo>
                    <a:pt x="2901950" y="122936"/>
                  </a:moveTo>
                  <a:lnTo>
                    <a:pt x="2863850" y="122936"/>
                  </a:lnTo>
                  <a:lnTo>
                    <a:pt x="2863850" y="132461"/>
                  </a:lnTo>
                  <a:lnTo>
                    <a:pt x="2901950" y="132461"/>
                  </a:lnTo>
                  <a:lnTo>
                    <a:pt x="2901950" y="122936"/>
                  </a:lnTo>
                  <a:close/>
                </a:path>
                <a:path w="5024755" h="859154">
                  <a:moveTo>
                    <a:pt x="2968625" y="122936"/>
                  </a:moveTo>
                  <a:lnTo>
                    <a:pt x="2930525" y="122936"/>
                  </a:lnTo>
                  <a:lnTo>
                    <a:pt x="2930525" y="132461"/>
                  </a:lnTo>
                  <a:lnTo>
                    <a:pt x="2968625" y="132461"/>
                  </a:lnTo>
                  <a:lnTo>
                    <a:pt x="2968625" y="122936"/>
                  </a:lnTo>
                  <a:close/>
                </a:path>
                <a:path w="5024755" h="859154">
                  <a:moveTo>
                    <a:pt x="3035300" y="122936"/>
                  </a:moveTo>
                  <a:lnTo>
                    <a:pt x="2997200" y="122936"/>
                  </a:lnTo>
                  <a:lnTo>
                    <a:pt x="2997200" y="132461"/>
                  </a:lnTo>
                  <a:lnTo>
                    <a:pt x="3035300" y="132461"/>
                  </a:lnTo>
                  <a:lnTo>
                    <a:pt x="3035300" y="122936"/>
                  </a:lnTo>
                  <a:close/>
                </a:path>
                <a:path w="5024755" h="859154">
                  <a:moveTo>
                    <a:pt x="3101975" y="122936"/>
                  </a:moveTo>
                  <a:lnTo>
                    <a:pt x="3063875" y="122936"/>
                  </a:lnTo>
                  <a:lnTo>
                    <a:pt x="3063875" y="132461"/>
                  </a:lnTo>
                  <a:lnTo>
                    <a:pt x="3101975" y="132461"/>
                  </a:lnTo>
                  <a:lnTo>
                    <a:pt x="3101975" y="122936"/>
                  </a:lnTo>
                  <a:close/>
                </a:path>
                <a:path w="5024755" h="859154">
                  <a:moveTo>
                    <a:pt x="3168650" y="122936"/>
                  </a:moveTo>
                  <a:lnTo>
                    <a:pt x="3130550" y="122936"/>
                  </a:lnTo>
                  <a:lnTo>
                    <a:pt x="3130550" y="132461"/>
                  </a:lnTo>
                  <a:lnTo>
                    <a:pt x="3168650" y="132461"/>
                  </a:lnTo>
                  <a:lnTo>
                    <a:pt x="3168650" y="122936"/>
                  </a:lnTo>
                  <a:close/>
                </a:path>
                <a:path w="5024755" h="859154">
                  <a:moveTo>
                    <a:pt x="3235325" y="122936"/>
                  </a:moveTo>
                  <a:lnTo>
                    <a:pt x="3197225" y="122936"/>
                  </a:lnTo>
                  <a:lnTo>
                    <a:pt x="3197225" y="132461"/>
                  </a:lnTo>
                  <a:lnTo>
                    <a:pt x="3235325" y="132461"/>
                  </a:lnTo>
                  <a:lnTo>
                    <a:pt x="3235325" y="122936"/>
                  </a:lnTo>
                  <a:close/>
                </a:path>
                <a:path w="5024755" h="859154">
                  <a:moveTo>
                    <a:pt x="3302000" y="122936"/>
                  </a:moveTo>
                  <a:lnTo>
                    <a:pt x="3263900" y="122936"/>
                  </a:lnTo>
                  <a:lnTo>
                    <a:pt x="3263900" y="132461"/>
                  </a:lnTo>
                  <a:lnTo>
                    <a:pt x="3302000" y="132461"/>
                  </a:lnTo>
                  <a:lnTo>
                    <a:pt x="3302000" y="122936"/>
                  </a:lnTo>
                  <a:close/>
                </a:path>
                <a:path w="5024755" h="859154">
                  <a:moveTo>
                    <a:pt x="3368675" y="122936"/>
                  </a:moveTo>
                  <a:lnTo>
                    <a:pt x="3330575" y="122936"/>
                  </a:lnTo>
                  <a:lnTo>
                    <a:pt x="3330575" y="132461"/>
                  </a:lnTo>
                  <a:lnTo>
                    <a:pt x="3368675" y="132461"/>
                  </a:lnTo>
                  <a:lnTo>
                    <a:pt x="3368675" y="122936"/>
                  </a:lnTo>
                  <a:close/>
                </a:path>
                <a:path w="5024755" h="859154">
                  <a:moveTo>
                    <a:pt x="3435350" y="122936"/>
                  </a:moveTo>
                  <a:lnTo>
                    <a:pt x="3397250" y="122936"/>
                  </a:lnTo>
                  <a:lnTo>
                    <a:pt x="3397250" y="132461"/>
                  </a:lnTo>
                  <a:lnTo>
                    <a:pt x="3435350" y="132461"/>
                  </a:lnTo>
                  <a:lnTo>
                    <a:pt x="3435350" y="122936"/>
                  </a:lnTo>
                  <a:close/>
                </a:path>
                <a:path w="5024755" h="859154">
                  <a:moveTo>
                    <a:pt x="3502025" y="122936"/>
                  </a:moveTo>
                  <a:lnTo>
                    <a:pt x="3463925" y="122936"/>
                  </a:lnTo>
                  <a:lnTo>
                    <a:pt x="3463925" y="132461"/>
                  </a:lnTo>
                  <a:lnTo>
                    <a:pt x="3502025" y="132461"/>
                  </a:lnTo>
                  <a:lnTo>
                    <a:pt x="3502025" y="122936"/>
                  </a:lnTo>
                  <a:close/>
                </a:path>
                <a:path w="5024755" h="859154">
                  <a:moveTo>
                    <a:pt x="3568700" y="122936"/>
                  </a:moveTo>
                  <a:lnTo>
                    <a:pt x="3530600" y="122936"/>
                  </a:lnTo>
                  <a:lnTo>
                    <a:pt x="3530600" y="132461"/>
                  </a:lnTo>
                  <a:lnTo>
                    <a:pt x="3568700" y="132461"/>
                  </a:lnTo>
                  <a:lnTo>
                    <a:pt x="3568700" y="122936"/>
                  </a:lnTo>
                  <a:close/>
                </a:path>
                <a:path w="5024755" h="859154">
                  <a:moveTo>
                    <a:pt x="3724529" y="127762"/>
                  </a:moveTo>
                  <a:lnTo>
                    <a:pt x="3714877" y="122936"/>
                  </a:lnTo>
                  <a:lnTo>
                    <a:pt x="3597529" y="64262"/>
                  </a:lnTo>
                  <a:lnTo>
                    <a:pt x="3597529" y="122936"/>
                  </a:lnTo>
                  <a:lnTo>
                    <a:pt x="3597275" y="122936"/>
                  </a:lnTo>
                  <a:lnTo>
                    <a:pt x="3597275" y="132461"/>
                  </a:lnTo>
                  <a:lnTo>
                    <a:pt x="3597529" y="132461"/>
                  </a:lnTo>
                  <a:lnTo>
                    <a:pt x="3597529" y="191262"/>
                  </a:lnTo>
                  <a:lnTo>
                    <a:pt x="3715131" y="132461"/>
                  </a:lnTo>
                  <a:lnTo>
                    <a:pt x="3724529" y="127762"/>
                  </a:lnTo>
                  <a:close/>
                </a:path>
                <a:path w="5024755" h="859154">
                  <a:moveTo>
                    <a:pt x="5024488" y="818134"/>
                  </a:moveTo>
                  <a:lnTo>
                    <a:pt x="5021313" y="802386"/>
                  </a:lnTo>
                  <a:lnTo>
                    <a:pt x="5012626" y="789495"/>
                  </a:lnTo>
                  <a:lnTo>
                    <a:pt x="4999736" y="780808"/>
                  </a:lnTo>
                  <a:lnTo>
                    <a:pt x="4983988" y="777621"/>
                  </a:lnTo>
                  <a:lnTo>
                    <a:pt x="71234" y="777621"/>
                  </a:lnTo>
                  <a:lnTo>
                    <a:pt x="55486" y="780808"/>
                  </a:lnTo>
                  <a:lnTo>
                    <a:pt x="42608" y="789495"/>
                  </a:lnTo>
                  <a:lnTo>
                    <a:pt x="33909" y="802386"/>
                  </a:lnTo>
                  <a:lnTo>
                    <a:pt x="30734" y="818134"/>
                  </a:lnTo>
                  <a:lnTo>
                    <a:pt x="33909" y="833894"/>
                  </a:lnTo>
                  <a:lnTo>
                    <a:pt x="42608" y="846772"/>
                  </a:lnTo>
                  <a:lnTo>
                    <a:pt x="55486" y="855472"/>
                  </a:lnTo>
                  <a:lnTo>
                    <a:pt x="71234" y="858647"/>
                  </a:lnTo>
                  <a:lnTo>
                    <a:pt x="4983988" y="858647"/>
                  </a:lnTo>
                  <a:lnTo>
                    <a:pt x="4999736" y="855472"/>
                  </a:lnTo>
                  <a:lnTo>
                    <a:pt x="5012626" y="846772"/>
                  </a:lnTo>
                  <a:lnTo>
                    <a:pt x="5021313" y="833894"/>
                  </a:lnTo>
                  <a:lnTo>
                    <a:pt x="5024488" y="818134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782190" y="2342261"/>
              <a:ext cx="581660" cy="310515"/>
            </a:xfrm>
            <a:custGeom>
              <a:avLst/>
              <a:gdLst/>
              <a:ahLst/>
              <a:cxnLst/>
              <a:rect l="l" t="t" r="r" b="b"/>
              <a:pathLst>
                <a:path w="581660" h="310514">
                  <a:moveTo>
                    <a:pt x="529844" y="0"/>
                  </a:moveTo>
                  <a:lnTo>
                    <a:pt x="51688" y="0"/>
                  </a:lnTo>
                  <a:lnTo>
                    <a:pt x="31557" y="4058"/>
                  </a:lnTo>
                  <a:lnTo>
                    <a:pt x="15128" y="15128"/>
                  </a:lnTo>
                  <a:lnTo>
                    <a:pt x="4058" y="31557"/>
                  </a:lnTo>
                  <a:lnTo>
                    <a:pt x="0" y="51688"/>
                  </a:lnTo>
                  <a:lnTo>
                    <a:pt x="0" y="258444"/>
                  </a:lnTo>
                  <a:lnTo>
                    <a:pt x="4058" y="278576"/>
                  </a:lnTo>
                  <a:lnTo>
                    <a:pt x="15128" y="295005"/>
                  </a:lnTo>
                  <a:lnTo>
                    <a:pt x="31557" y="306075"/>
                  </a:lnTo>
                  <a:lnTo>
                    <a:pt x="51688" y="310133"/>
                  </a:lnTo>
                  <a:lnTo>
                    <a:pt x="529844" y="310133"/>
                  </a:lnTo>
                  <a:lnTo>
                    <a:pt x="549921" y="306075"/>
                  </a:lnTo>
                  <a:lnTo>
                    <a:pt x="566356" y="295005"/>
                  </a:lnTo>
                  <a:lnTo>
                    <a:pt x="577457" y="278576"/>
                  </a:lnTo>
                  <a:lnTo>
                    <a:pt x="581532" y="258444"/>
                  </a:lnTo>
                  <a:lnTo>
                    <a:pt x="581532" y="51688"/>
                  </a:lnTo>
                  <a:lnTo>
                    <a:pt x="577457" y="31557"/>
                  </a:lnTo>
                  <a:lnTo>
                    <a:pt x="566356" y="15128"/>
                  </a:lnTo>
                  <a:lnTo>
                    <a:pt x="549921" y="4058"/>
                  </a:lnTo>
                  <a:lnTo>
                    <a:pt x="529844" y="0"/>
                  </a:lnTo>
                  <a:close/>
                </a:path>
              </a:pathLst>
            </a:custGeom>
            <a:solidFill>
              <a:srgbClr val="FFA5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853692" y="2270760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219201" y="0"/>
                  </a:moveTo>
                  <a:lnTo>
                    <a:pt x="168950" y="5790"/>
                  </a:lnTo>
                  <a:lnTo>
                    <a:pt x="122816" y="22285"/>
                  </a:lnTo>
                  <a:lnTo>
                    <a:pt x="82115" y="48165"/>
                  </a:lnTo>
                  <a:lnTo>
                    <a:pt x="48165" y="82115"/>
                  </a:lnTo>
                  <a:lnTo>
                    <a:pt x="22285" y="122816"/>
                  </a:lnTo>
                  <a:lnTo>
                    <a:pt x="5790" y="168950"/>
                  </a:lnTo>
                  <a:lnTo>
                    <a:pt x="0" y="219201"/>
                  </a:lnTo>
                  <a:lnTo>
                    <a:pt x="4454" y="263411"/>
                  </a:lnTo>
                  <a:lnTo>
                    <a:pt x="17230" y="304585"/>
                  </a:lnTo>
                  <a:lnTo>
                    <a:pt x="37444" y="341842"/>
                  </a:lnTo>
                  <a:lnTo>
                    <a:pt x="64214" y="374300"/>
                  </a:lnTo>
                  <a:lnTo>
                    <a:pt x="96657" y="401079"/>
                  </a:lnTo>
                  <a:lnTo>
                    <a:pt x="133891" y="421298"/>
                  </a:lnTo>
                  <a:lnTo>
                    <a:pt x="175034" y="434076"/>
                  </a:lnTo>
                  <a:lnTo>
                    <a:pt x="219201" y="438531"/>
                  </a:lnTo>
                  <a:lnTo>
                    <a:pt x="263411" y="434076"/>
                  </a:lnTo>
                  <a:lnTo>
                    <a:pt x="304585" y="421298"/>
                  </a:lnTo>
                  <a:lnTo>
                    <a:pt x="341842" y="401079"/>
                  </a:lnTo>
                  <a:lnTo>
                    <a:pt x="374300" y="374300"/>
                  </a:lnTo>
                  <a:lnTo>
                    <a:pt x="401079" y="341842"/>
                  </a:lnTo>
                  <a:lnTo>
                    <a:pt x="421298" y="304585"/>
                  </a:lnTo>
                  <a:lnTo>
                    <a:pt x="434076" y="263411"/>
                  </a:lnTo>
                  <a:lnTo>
                    <a:pt x="438531" y="219201"/>
                  </a:lnTo>
                  <a:lnTo>
                    <a:pt x="434076" y="175034"/>
                  </a:lnTo>
                  <a:lnTo>
                    <a:pt x="421298" y="133891"/>
                  </a:lnTo>
                  <a:lnTo>
                    <a:pt x="401079" y="96657"/>
                  </a:lnTo>
                  <a:lnTo>
                    <a:pt x="374300" y="64214"/>
                  </a:lnTo>
                  <a:lnTo>
                    <a:pt x="341842" y="37444"/>
                  </a:lnTo>
                  <a:lnTo>
                    <a:pt x="304585" y="17230"/>
                  </a:lnTo>
                  <a:lnTo>
                    <a:pt x="263411" y="4454"/>
                  </a:lnTo>
                  <a:lnTo>
                    <a:pt x="2192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853692" y="2270760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0" y="219201"/>
                  </a:moveTo>
                  <a:lnTo>
                    <a:pt x="5790" y="168950"/>
                  </a:lnTo>
                  <a:lnTo>
                    <a:pt x="22285" y="122816"/>
                  </a:lnTo>
                  <a:lnTo>
                    <a:pt x="48165" y="82115"/>
                  </a:lnTo>
                  <a:lnTo>
                    <a:pt x="82115" y="48165"/>
                  </a:lnTo>
                  <a:lnTo>
                    <a:pt x="122816" y="22285"/>
                  </a:lnTo>
                  <a:lnTo>
                    <a:pt x="168950" y="5790"/>
                  </a:lnTo>
                  <a:lnTo>
                    <a:pt x="219201" y="0"/>
                  </a:lnTo>
                  <a:lnTo>
                    <a:pt x="263411" y="4454"/>
                  </a:lnTo>
                  <a:lnTo>
                    <a:pt x="304585" y="17230"/>
                  </a:lnTo>
                  <a:lnTo>
                    <a:pt x="341842" y="37444"/>
                  </a:lnTo>
                  <a:lnTo>
                    <a:pt x="374300" y="64214"/>
                  </a:lnTo>
                  <a:lnTo>
                    <a:pt x="401079" y="96657"/>
                  </a:lnTo>
                  <a:lnTo>
                    <a:pt x="421298" y="133891"/>
                  </a:lnTo>
                  <a:lnTo>
                    <a:pt x="434076" y="175034"/>
                  </a:lnTo>
                  <a:lnTo>
                    <a:pt x="438531" y="219201"/>
                  </a:lnTo>
                  <a:lnTo>
                    <a:pt x="434076" y="263411"/>
                  </a:lnTo>
                  <a:lnTo>
                    <a:pt x="421298" y="304585"/>
                  </a:lnTo>
                  <a:lnTo>
                    <a:pt x="401079" y="341842"/>
                  </a:lnTo>
                  <a:lnTo>
                    <a:pt x="374300" y="374300"/>
                  </a:lnTo>
                  <a:lnTo>
                    <a:pt x="341842" y="401079"/>
                  </a:lnTo>
                  <a:lnTo>
                    <a:pt x="304585" y="421298"/>
                  </a:lnTo>
                  <a:lnTo>
                    <a:pt x="263411" y="434076"/>
                  </a:lnTo>
                  <a:lnTo>
                    <a:pt x="219201" y="438531"/>
                  </a:lnTo>
                  <a:lnTo>
                    <a:pt x="175034" y="434076"/>
                  </a:lnTo>
                  <a:lnTo>
                    <a:pt x="133891" y="421298"/>
                  </a:lnTo>
                  <a:lnTo>
                    <a:pt x="96657" y="401079"/>
                  </a:lnTo>
                  <a:lnTo>
                    <a:pt x="64214" y="374300"/>
                  </a:lnTo>
                  <a:lnTo>
                    <a:pt x="37444" y="341842"/>
                  </a:lnTo>
                  <a:lnTo>
                    <a:pt x="17230" y="304585"/>
                  </a:lnTo>
                  <a:lnTo>
                    <a:pt x="4454" y="263411"/>
                  </a:lnTo>
                  <a:lnTo>
                    <a:pt x="0" y="219201"/>
                  </a:lnTo>
                  <a:close/>
                </a:path>
              </a:pathLst>
            </a:custGeom>
            <a:ln w="28575">
              <a:solidFill>
                <a:srgbClr val="FFA5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99285" y="2316099"/>
              <a:ext cx="347344" cy="347344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2635377" y="2757805"/>
              <a:ext cx="555625" cy="259715"/>
            </a:xfrm>
            <a:custGeom>
              <a:avLst/>
              <a:gdLst/>
              <a:ahLst/>
              <a:cxnLst/>
              <a:rect l="l" t="t" r="r" b="b"/>
              <a:pathLst>
                <a:path w="555625" h="259714">
                  <a:moveTo>
                    <a:pt x="425577" y="0"/>
                  </a:moveTo>
                  <a:lnTo>
                    <a:pt x="129921" y="0"/>
                  </a:lnTo>
                  <a:lnTo>
                    <a:pt x="79349" y="10209"/>
                  </a:lnTo>
                  <a:lnTo>
                    <a:pt x="38052" y="38052"/>
                  </a:lnTo>
                  <a:lnTo>
                    <a:pt x="10209" y="79349"/>
                  </a:lnTo>
                  <a:lnTo>
                    <a:pt x="0" y="129920"/>
                  </a:lnTo>
                  <a:lnTo>
                    <a:pt x="10209" y="180419"/>
                  </a:lnTo>
                  <a:lnTo>
                    <a:pt x="38052" y="221678"/>
                  </a:lnTo>
                  <a:lnTo>
                    <a:pt x="79349" y="249507"/>
                  </a:lnTo>
                  <a:lnTo>
                    <a:pt x="129921" y="259714"/>
                  </a:lnTo>
                  <a:lnTo>
                    <a:pt x="425577" y="259714"/>
                  </a:lnTo>
                  <a:lnTo>
                    <a:pt x="476075" y="249507"/>
                  </a:lnTo>
                  <a:lnTo>
                    <a:pt x="517334" y="221678"/>
                  </a:lnTo>
                  <a:lnTo>
                    <a:pt x="545163" y="180419"/>
                  </a:lnTo>
                  <a:lnTo>
                    <a:pt x="555371" y="129920"/>
                  </a:lnTo>
                  <a:lnTo>
                    <a:pt x="545163" y="79349"/>
                  </a:lnTo>
                  <a:lnTo>
                    <a:pt x="517334" y="38052"/>
                  </a:lnTo>
                  <a:lnTo>
                    <a:pt x="476075" y="10209"/>
                  </a:lnTo>
                  <a:lnTo>
                    <a:pt x="425577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622296" y="2342261"/>
              <a:ext cx="581660" cy="310515"/>
            </a:xfrm>
            <a:custGeom>
              <a:avLst/>
              <a:gdLst/>
              <a:ahLst/>
              <a:cxnLst/>
              <a:rect l="l" t="t" r="r" b="b"/>
              <a:pathLst>
                <a:path w="581660" h="310514">
                  <a:moveTo>
                    <a:pt x="529844" y="0"/>
                  </a:moveTo>
                  <a:lnTo>
                    <a:pt x="51816" y="0"/>
                  </a:lnTo>
                  <a:lnTo>
                    <a:pt x="31664" y="4058"/>
                  </a:lnTo>
                  <a:lnTo>
                    <a:pt x="15192" y="15128"/>
                  </a:lnTo>
                  <a:lnTo>
                    <a:pt x="4077" y="31557"/>
                  </a:lnTo>
                  <a:lnTo>
                    <a:pt x="0" y="51688"/>
                  </a:lnTo>
                  <a:lnTo>
                    <a:pt x="0" y="258444"/>
                  </a:lnTo>
                  <a:lnTo>
                    <a:pt x="4077" y="278576"/>
                  </a:lnTo>
                  <a:lnTo>
                    <a:pt x="15192" y="295005"/>
                  </a:lnTo>
                  <a:lnTo>
                    <a:pt x="31664" y="306075"/>
                  </a:lnTo>
                  <a:lnTo>
                    <a:pt x="51816" y="310133"/>
                  </a:lnTo>
                  <a:lnTo>
                    <a:pt x="529844" y="310133"/>
                  </a:lnTo>
                  <a:lnTo>
                    <a:pt x="549975" y="306075"/>
                  </a:lnTo>
                  <a:lnTo>
                    <a:pt x="566404" y="295005"/>
                  </a:lnTo>
                  <a:lnTo>
                    <a:pt x="577474" y="278576"/>
                  </a:lnTo>
                  <a:lnTo>
                    <a:pt x="581533" y="258444"/>
                  </a:lnTo>
                  <a:lnTo>
                    <a:pt x="581533" y="51688"/>
                  </a:lnTo>
                  <a:lnTo>
                    <a:pt x="577474" y="31557"/>
                  </a:lnTo>
                  <a:lnTo>
                    <a:pt x="566404" y="15128"/>
                  </a:lnTo>
                  <a:lnTo>
                    <a:pt x="549975" y="4058"/>
                  </a:lnTo>
                  <a:lnTo>
                    <a:pt x="529844" y="0"/>
                  </a:lnTo>
                  <a:close/>
                </a:path>
              </a:pathLst>
            </a:custGeom>
            <a:solidFill>
              <a:srgbClr val="FFA5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693797" y="2270760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219328" y="0"/>
                  </a:moveTo>
                  <a:lnTo>
                    <a:pt x="175119" y="4454"/>
                  </a:lnTo>
                  <a:lnTo>
                    <a:pt x="133945" y="17230"/>
                  </a:lnTo>
                  <a:lnTo>
                    <a:pt x="96688" y="37444"/>
                  </a:lnTo>
                  <a:lnTo>
                    <a:pt x="64230" y="64214"/>
                  </a:lnTo>
                  <a:lnTo>
                    <a:pt x="37451" y="96657"/>
                  </a:lnTo>
                  <a:lnTo>
                    <a:pt x="17232" y="133891"/>
                  </a:lnTo>
                  <a:lnTo>
                    <a:pt x="4454" y="175034"/>
                  </a:lnTo>
                  <a:lnTo>
                    <a:pt x="0" y="219201"/>
                  </a:lnTo>
                  <a:lnTo>
                    <a:pt x="4454" y="263411"/>
                  </a:lnTo>
                  <a:lnTo>
                    <a:pt x="17232" y="304585"/>
                  </a:lnTo>
                  <a:lnTo>
                    <a:pt x="37451" y="341842"/>
                  </a:lnTo>
                  <a:lnTo>
                    <a:pt x="64230" y="374300"/>
                  </a:lnTo>
                  <a:lnTo>
                    <a:pt x="96688" y="401079"/>
                  </a:lnTo>
                  <a:lnTo>
                    <a:pt x="133945" y="421298"/>
                  </a:lnTo>
                  <a:lnTo>
                    <a:pt x="175119" y="434076"/>
                  </a:lnTo>
                  <a:lnTo>
                    <a:pt x="219328" y="438531"/>
                  </a:lnTo>
                  <a:lnTo>
                    <a:pt x="263496" y="434076"/>
                  </a:lnTo>
                  <a:lnTo>
                    <a:pt x="304639" y="421298"/>
                  </a:lnTo>
                  <a:lnTo>
                    <a:pt x="341873" y="401079"/>
                  </a:lnTo>
                  <a:lnTo>
                    <a:pt x="374316" y="374300"/>
                  </a:lnTo>
                  <a:lnTo>
                    <a:pt x="401086" y="341842"/>
                  </a:lnTo>
                  <a:lnTo>
                    <a:pt x="421300" y="304585"/>
                  </a:lnTo>
                  <a:lnTo>
                    <a:pt x="434076" y="263411"/>
                  </a:lnTo>
                  <a:lnTo>
                    <a:pt x="438530" y="219201"/>
                  </a:lnTo>
                  <a:lnTo>
                    <a:pt x="432740" y="168950"/>
                  </a:lnTo>
                  <a:lnTo>
                    <a:pt x="416245" y="122816"/>
                  </a:lnTo>
                  <a:lnTo>
                    <a:pt x="390365" y="82115"/>
                  </a:lnTo>
                  <a:lnTo>
                    <a:pt x="356415" y="48165"/>
                  </a:lnTo>
                  <a:lnTo>
                    <a:pt x="315714" y="22285"/>
                  </a:lnTo>
                  <a:lnTo>
                    <a:pt x="269580" y="5790"/>
                  </a:lnTo>
                  <a:lnTo>
                    <a:pt x="2193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693797" y="2270760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0" y="219201"/>
                  </a:moveTo>
                  <a:lnTo>
                    <a:pt x="4454" y="175034"/>
                  </a:lnTo>
                  <a:lnTo>
                    <a:pt x="17232" y="133891"/>
                  </a:lnTo>
                  <a:lnTo>
                    <a:pt x="37451" y="96657"/>
                  </a:lnTo>
                  <a:lnTo>
                    <a:pt x="64230" y="64214"/>
                  </a:lnTo>
                  <a:lnTo>
                    <a:pt x="96688" y="37444"/>
                  </a:lnTo>
                  <a:lnTo>
                    <a:pt x="133945" y="17230"/>
                  </a:lnTo>
                  <a:lnTo>
                    <a:pt x="175119" y="4454"/>
                  </a:lnTo>
                  <a:lnTo>
                    <a:pt x="219328" y="0"/>
                  </a:lnTo>
                  <a:lnTo>
                    <a:pt x="269580" y="5790"/>
                  </a:lnTo>
                  <a:lnTo>
                    <a:pt x="315714" y="22285"/>
                  </a:lnTo>
                  <a:lnTo>
                    <a:pt x="356415" y="48165"/>
                  </a:lnTo>
                  <a:lnTo>
                    <a:pt x="390365" y="82115"/>
                  </a:lnTo>
                  <a:lnTo>
                    <a:pt x="416245" y="122816"/>
                  </a:lnTo>
                  <a:lnTo>
                    <a:pt x="432740" y="168950"/>
                  </a:lnTo>
                  <a:lnTo>
                    <a:pt x="438530" y="219201"/>
                  </a:lnTo>
                  <a:lnTo>
                    <a:pt x="434076" y="263411"/>
                  </a:lnTo>
                  <a:lnTo>
                    <a:pt x="421300" y="304585"/>
                  </a:lnTo>
                  <a:lnTo>
                    <a:pt x="401086" y="341842"/>
                  </a:lnTo>
                  <a:lnTo>
                    <a:pt x="374316" y="374300"/>
                  </a:lnTo>
                  <a:lnTo>
                    <a:pt x="341873" y="401079"/>
                  </a:lnTo>
                  <a:lnTo>
                    <a:pt x="304639" y="421298"/>
                  </a:lnTo>
                  <a:lnTo>
                    <a:pt x="263496" y="434076"/>
                  </a:lnTo>
                  <a:lnTo>
                    <a:pt x="219328" y="438531"/>
                  </a:lnTo>
                  <a:lnTo>
                    <a:pt x="175119" y="434076"/>
                  </a:lnTo>
                  <a:lnTo>
                    <a:pt x="133945" y="421298"/>
                  </a:lnTo>
                  <a:lnTo>
                    <a:pt x="96688" y="401079"/>
                  </a:lnTo>
                  <a:lnTo>
                    <a:pt x="64230" y="374300"/>
                  </a:lnTo>
                  <a:lnTo>
                    <a:pt x="37451" y="341842"/>
                  </a:lnTo>
                  <a:lnTo>
                    <a:pt x="17232" y="304585"/>
                  </a:lnTo>
                  <a:lnTo>
                    <a:pt x="4454" y="263411"/>
                  </a:lnTo>
                  <a:lnTo>
                    <a:pt x="0" y="219201"/>
                  </a:lnTo>
                  <a:close/>
                </a:path>
              </a:pathLst>
            </a:custGeom>
            <a:ln w="28574">
              <a:solidFill>
                <a:srgbClr val="FFA5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01163" y="2385479"/>
              <a:ext cx="422732" cy="244436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3475609" y="2757805"/>
              <a:ext cx="555625" cy="259715"/>
            </a:xfrm>
            <a:custGeom>
              <a:avLst/>
              <a:gdLst/>
              <a:ahLst/>
              <a:cxnLst/>
              <a:rect l="l" t="t" r="r" b="b"/>
              <a:pathLst>
                <a:path w="555625" h="259714">
                  <a:moveTo>
                    <a:pt x="425450" y="0"/>
                  </a:moveTo>
                  <a:lnTo>
                    <a:pt x="129793" y="0"/>
                  </a:lnTo>
                  <a:lnTo>
                    <a:pt x="79242" y="10209"/>
                  </a:lnTo>
                  <a:lnTo>
                    <a:pt x="37988" y="38052"/>
                  </a:lnTo>
                  <a:lnTo>
                    <a:pt x="10189" y="79349"/>
                  </a:lnTo>
                  <a:lnTo>
                    <a:pt x="0" y="129920"/>
                  </a:lnTo>
                  <a:lnTo>
                    <a:pt x="10189" y="180419"/>
                  </a:lnTo>
                  <a:lnTo>
                    <a:pt x="37988" y="221678"/>
                  </a:lnTo>
                  <a:lnTo>
                    <a:pt x="79242" y="249507"/>
                  </a:lnTo>
                  <a:lnTo>
                    <a:pt x="129793" y="259714"/>
                  </a:lnTo>
                  <a:lnTo>
                    <a:pt x="425450" y="259714"/>
                  </a:lnTo>
                  <a:lnTo>
                    <a:pt x="476001" y="249507"/>
                  </a:lnTo>
                  <a:lnTo>
                    <a:pt x="517255" y="221678"/>
                  </a:lnTo>
                  <a:lnTo>
                    <a:pt x="545054" y="180419"/>
                  </a:lnTo>
                  <a:lnTo>
                    <a:pt x="555243" y="129920"/>
                  </a:lnTo>
                  <a:lnTo>
                    <a:pt x="545054" y="79349"/>
                  </a:lnTo>
                  <a:lnTo>
                    <a:pt x="517255" y="38052"/>
                  </a:lnTo>
                  <a:lnTo>
                    <a:pt x="476001" y="10209"/>
                  </a:lnTo>
                  <a:lnTo>
                    <a:pt x="425450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462528" y="2342261"/>
              <a:ext cx="581660" cy="310515"/>
            </a:xfrm>
            <a:custGeom>
              <a:avLst/>
              <a:gdLst/>
              <a:ahLst/>
              <a:cxnLst/>
              <a:rect l="l" t="t" r="r" b="b"/>
              <a:pathLst>
                <a:path w="581660" h="310514">
                  <a:moveTo>
                    <a:pt x="529717" y="0"/>
                  </a:moveTo>
                  <a:lnTo>
                    <a:pt x="51688" y="0"/>
                  </a:lnTo>
                  <a:lnTo>
                    <a:pt x="31557" y="4058"/>
                  </a:lnTo>
                  <a:lnTo>
                    <a:pt x="15128" y="15128"/>
                  </a:lnTo>
                  <a:lnTo>
                    <a:pt x="4058" y="31557"/>
                  </a:lnTo>
                  <a:lnTo>
                    <a:pt x="0" y="51688"/>
                  </a:lnTo>
                  <a:lnTo>
                    <a:pt x="0" y="258444"/>
                  </a:lnTo>
                  <a:lnTo>
                    <a:pt x="4058" y="278576"/>
                  </a:lnTo>
                  <a:lnTo>
                    <a:pt x="15128" y="295005"/>
                  </a:lnTo>
                  <a:lnTo>
                    <a:pt x="31557" y="306075"/>
                  </a:lnTo>
                  <a:lnTo>
                    <a:pt x="51688" y="310133"/>
                  </a:lnTo>
                  <a:lnTo>
                    <a:pt x="529717" y="310133"/>
                  </a:lnTo>
                  <a:lnTo>
                    <a:pt x="549848" y="306075"/>
                  </a:lnTo>
                  <a:lnTo>
                    <a:pt x="566277" y="295005"/>
                  </a:lnTo>
                  <a:lnTo>
                    <a:pt x="577347" y="278576"/>
                  </a:lnTo>
                  <a:lnTo>
                    <a:pt x="581406" y="258444"/>
                  </a:lnTo>
                  <a:lnTo>
                    <a:pt x="581406" y="51688"/>
                  </a:lnTo>
                  <a:lnTo>
                    <a:pt x="577347" y="31557"/>
                  </a:lnTo>
                  <a:lnTo>
                    <a:pt x="566277" y="15128"/>
                  </a:lnTo>
                  <a:lnTo>
                    <a:pt x="549848" y="4058"/>
                  </a:lnTo>
                  <a:lnTo>
                    <a:pt x="529717" y="0"/>
                  </a:lnTo>
                  <a:close/>
                </a:path>
              </a:pathLst>
            </a:custGeom>
            <a:solidFill>
              <a:srgbClr val="FFA5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534028" y="2270760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219201" y="0"/>
                  </a:moveTo>
                  <a:lnTo>
                    <a:pt x="168950" y="5790"/>
                  </a:lnTo>
                  <a:lnTo>
                    <a:pt x="122816" y="22285"/>
                  </a:lnTo>
                  <a:lnTo>
                    <a:pt x="82115" y="48165"/>
                  </a:lnTo>
                  <a:lnTo>
                    <a:pt x="48165" y="82115"/>
                  </a:lnTo>
                  <a:lnTo>
                    <a:pt x="22285" y="122816"/>
                  </a:lnTo>
                  <a:lnTo>
                    <a:pt x="5790" y="168950"/>
                  </a:lnTo>
                  <a:lnTo>
                    <a:pt x="0" y="219201"/>
                  </a:lnTo>
                  <a:lnTo>
                    <a:pt x="4454" y="263411"/>
                  </a:lnTo>
                  <a:lnTo>
                    <a:pt x="17230" y="304585"/>
                  </a:lnTo>
                  <a:lnTo>
                    <a:pt x="37444" y="341842"/>
                  </a:lnTo>
                  <a:lnTo>
                    <a:pt x="64214" y="374300"/>
                  </a:lnTo>
                  <a:lnTo>
                    <a:pt x="96657" y="401079"/>
                  </a:lnTo>
                  <a:lnTo>
                    <a:pt x="133891" y="421298"/>
                  </a:lnTo>
                  <a:lnTo>
                    <a:pt x="175034" y="434076"/>
                  </a:lnTo>
                  <a:lnTo>
                    <a:pt x="219201" y="438531"/>
                  </a:lnTo>
                  <a:lnTo>
                    <a:pt x="263406" y="434076"/>
                  </a:lnTo>
                  <a:lnTo>
                    <a:pt x="304565" y="421298"/>
                  </a:lnTo>
                  <a:lnTo>
                    <a:pt x="341802" y="401079"/>
                  </a:lnTo>
                  <a:lnTo>
                    <a:pt x="374237" y="374300"/>
                  </a:lnTo>
                  <a:lnTo>
                    <a:pt x="400993" y="341842"/>
                  </a:lnTo>
                  <a:lnTo>
                    <a:pt x="421191" y="304585"/>
                  </a:lnTo>
                  <a:lnTo>
                    <a:pt x="433954" y="263411"/>
                  </a:lnTo>
                  <a:lnTo>
                    <a:pt x="438404" y="219201"/>
                  </a:lnTo>
                  <a:lnTo>
                    <a:pt x="432619" y="168950"/>
                  </a:lnTo>
                  <a:lnTo>
                    <a:pt x="416140" y="122816"/>
                  </a:lnTo>
                  <a:lnTo>
                    <a:pt x="390278" y="82115"/>
                  </a:lnTo>
                  <a:lnTo>
                    <a:pt x="356342" y="48165"/>
                  </a:lnTo>
                  <a:lnTo>
                    <a:pt x="315643" y="22285"/>
                  </a:lnTo>
                  <a:lnTo>
                    <a:pt x="269493" y="5790"/>
                  </a:lnTo>
                  <a:lnTo>
                    <a:pt x="2192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534028" y="2270760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0" y="219201"/>
                  </a:moveTo>
                  <a:lnTo>
                    <a:pt x="5790" y="168950"/>
                  </a:lnTo>
                  <a:lnTo>
                    <a:pt x="22285" y="122816"/>
                  </a:lnTo>
                  <a:lnTo>
                    <a:pt x="48165" y="82115"/>
                  </a:lnTo>
                  <a:lnTo>
                    <a:pt x="82115" y="48165"/>
                  </a:lnTo>
                  <a:lnTo>
                    <a:pt x="122816" y="22285"/>
                  </a:lnTo>
                  <a:lnTo>
                    <a:pt x="168950" y="5790"/>
                  </a:lnTo>
                  <a:lnTo>
                    <a:pt x="219201" y="0"/>
                  </a:lnTo>
                  <a:lnTo>
                    <a:pt x="269493" y="5790"/>
                  </a:lnTo>
                  <a:lnTo>
                    <a:pt x="315643" y="22285"/>
                  </a:lnTo>
                  <a:lnTo>
                    <a:pt x="356342" y="48165"/>
                  </a:lnTo>
                  <a:lnTo>
                    <a:pt x="390278" y="82115"/>
                  </a:lnTo>
                  <a:lnTo>
                    <a:pt x="416140" y="122816"/>
                  </a:lnTo>
                  <a:lnTo>
                    <a:pt x="432619" y="168950"/>
                  </a:lnTo>
                  <a:lnTo>
                    <a:pt x="438404" y="219201"/>
                  </a:lnTo>
                  <a:lnTo>
                    <a:pt x="433954" y="263411"/>
                  </a:lnTo>
                  <a:lnTo>
                    <a:pt x="421191" y="304585"/>
                  </a:lnTo>
                  <a:lnTo>
                    <a:pt x="400993" y="341842"/>
                  </a:lnTo>
                  <a:lnTo>
                    <a:pt x="374237" y="374300"/>
                  </a:lnTo>
                  <a:lnTo>
                    <a:pt x="341802" y="401079"/>
                  </a:lnTo>
                  <a:lnTo>
                    <a:pt x="304565" y="421298"/>
                  </a:lnTo>
                  <a:lnTo>
                    <a:pt x="263406" y="434076"/>
                  </a:lnTo>
                  <a:lnTo>
                    <a:pt x="219201" y="438531"/>
                  </a:lnTo>
                  <a:lnTo>
                    <a:pt x="175034" y="434076"/>
                  </a:lnTo>
                  <a:lnTo>
                    <a:pt x="133891" y="421298"/>
                  </a:lnTo>
                  <a:lnTo>
                    <a:pt x="96657" y="401079"/>
                  </a:lnTo>
                  <a:lnTo>
                    <a:pt x="64214" y="374300"/>
                  </a:lnTo>
                  <a:lnTo>
                    <a:pt x="37444" y="341842"/>
                  </a:lnTo>
                  <a:lnTo>
                    <a:pt x="17230" y="304585"/>
                  </a:lnTo>
                  <a:lnTo>
                    <a:pt x="4454" y="263411"/>
                  </a:lnTo>
                  <a:lnTo>
                    <a:pt x="0" y="219201"/>
                  </a:lnTo>
                  <a:close/>
                </a:path>
              </a:pathLst>
            </a:custGeom>
            <a:ln w="28575">
              <a:solidFill>
                <a:srgbClr val="FFA5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10228" y="2377960"/>
              <a:ext cx="301917" cy="241541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4302633" y="2757805"/>
              <a:ext cx="555625" cy="259715"/>
            </a:xfrm>
            <a:custGeom>
              <a:avLst/>
              <a:gdLst/>
              <a:ahLst/>
              <a:cxnLst/>
              <a:rect l="l" t="t" r="r" b="b"/>
              <a:pathLst>
                <a:path w="555625" h="259714">
                  <a:moveTo>
                    <a:pt x="425576" y="0"/>
                  </a:moveTo>
                  <a:lnTo>
                    <a:pt x="129793" y="0"/>
                  </a:lnTo>
                  <a:lnTo>
                    <a:pt x="79295" y="10209"/>
                  </a:lnTo>
                  <a:lnTo>
                    <a:pt x="38036" y="38052"/>
                  </a:lnTo>
                  <a:lnTo>
                    <a:pt x="10207" y="79349"/>
                  </a:lnTo>
                  <a:lnTo>
                    <a:pt x="0" y="129920"/>
                  </a:lnTo>
                  <a:lnTo>
                    <a:pt x="10207" y="180419"/>
                  </a:lnTo>
                  <a:lnTo>
                    <a:pt x="38036" y="221678"/>
                  </a:lnTo>
                  <a:lnTo>
                    <a:pt x="79295" y="249507"/>
                  </a:lnTo>
                  <a:lnTo>
                    <a:pt x="129793" y="259714"/>
                  </a:lnTo>
                  <a:lnTo>
                    <a:pt x="425576" y="259714"/>
                  </a:lnTo>
                  <a:lnTo>
                    <a:pt x="476075" y="249507"/>
                  </a:lnTo>
                  <a:lnTo>
                    <a:pt x="517334" y="221678"/>
                  </a:lnTo>
                  <a:lnTo>
                    <a:pt x="545163" y="180419"/>
                  </a:lnTo>
                  <a:lnTo>
                    <a:pt x="555370" y="129920"/>
                  </a:lnTo>
                  <a:lnTo>
                    <a:pt x="545163" y="79349"/>
                  </a:lnTo>
                  <a:lnTo>
                    <a:pt x="517334" y="38052"/>
                  </a:lnTo>
                  <a:lnTo>
                    <a:pt x="476075" y="10209"/>
                  </a:lnTo>
                  <a:lnTo>
                    <a:pt x="425576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1899030" y="2772282"/>
            <a:ext cx="28562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852805" algn="l"/>
                <a:tab pos="1692910" algn="l"/>
                <a:tab pos="2519680" algn="l"/>
              </a:tabLst>
            </a:pPr>
            <a:r>
              <a:rPr dirty="0" sz="1200" spc="-20" b="1">
                <a:solidFill>
                  <a:srgbClr val="FFFFFF"/>
                </a:solidFill>
                <a:latin typeface="Trebuchet MS"/>
                <a:cs typeface="Trebuchet MS"/>
              </a:rPr>
              <a:t>1G86</a:t>
            </a: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200" spc="-20" b="1">
                <a:solidFill>
                  <a:srgbClr val="FFFFFF"/>
                </a:solidFill>
                <a:latin typeface="Trebuchet MS"/>
                <a:cs typeface="Trebuchet MS"/>
              </a:rPr>
              <a:t>1GG6</a:t>
            </a: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200" spc="-20" b="1">
                <a:solidFill>
                  <a:srgbClr val="FFFFFF"/>
                </a:solidFill>
                <a:latin typeface="Trebuchet MS"/>
                <a:cs typeface="Trebuchet MS"/>
              </a:rPr>
              <a:t>2006</a:t>
            </a:r>
            <a:r>
              <a:rPr dirty="0" sz="1200" b="1">
                <a:solidFill>
                  <a:srgbClr val="FFFFFF"/>
                </a:solidFill>
                <a:latin typeface="Trebuchet MS"/>
                <a:cs typeface="Trebuchet MS"/>
              </a:rPr>
              <a:t>	</a:t>
            </a:r>
            <a:r>
              <a:rPr dirty="0" sz="1200" spc="-50" b="1">
                <a:solidFill>
                  <a:srgbClr val="FFFFFF"/>
                </a:solidFill>
                <a:latin typeface="Trebuchet MS"/>
                <a:cs typeface="Trebuchet MS"/>
              </a:rPr>
              <a:t>2016</a:t>
            </a:r>
            <a:endParaRPr sz="1200">
              <a:latin typeface="Trebuchet MS"/>
              <a:cs typeface="Trebuchet MS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4307966" y="922147"/>
            <a:ext cx="4379595" cy="4029075"/>
            <a:chOff x="4307966" y="922147"/>
            <a:chExt cx="4379595" cy="4029075"/>
          </a:xfrm>
        </p:grpSpPr>
        <p:sp>
          <p:nvSpPr>
            <p:cNvPr id="31" name="object 31" descr=""/>
            <p:cNvSpPr/>
            <p:nvPr/>
          </p:nvSpPr>
          <p:spPr>
            <a:xfrm>
              <a:off x="4307966" y="2342261"/>
              <a:ext cx="581660" cy="310515"/>
            </a:xfrm>
            <a:custGeom>
              <a:avLst/>
              <a:gdLst/>
              <a:ahLst/>
              <a:cxnLst/>
              <a:rect l="l" t="t" r="r" b="b"/>
              <a:pathLst>
                <a:path w="581660" h="310514">
                  <a:moveTo>
                    <a:pt x="529844" y="0"/>
                  </a:moveTo>
                  <a:lnTo>
                    <a:pt x="51688" y="0"/>
                  </a:lnTo>
                  <a:lnTo>
                    <a:pt x="31611" y="4058"/>
                  </a:lnTo>
                  <a:lnTo>
                    <a:pt x="15176" y="15128"/>
                  </a:lnTo>
                  <a:lnTo>
                    <a:pt x="4075" y="31557"/>
                  </a:lnTo>
                  <a:lnTo>
                    <a:pt x="0" y="51688"/>
                  </a:lnTo>
                  <a:lnTo>
                    <a:pt x="0" y="258444"/>
                  </a:lnTo>
                  <a:lnTo>
                    <a:pt x="4075" y="278576"/>
                  </a:lnTo>
                  <a:lnTo>
                    <a:pt x="15176" y="295005"/>
                  </a:lnTo>
                  <a:lnTo>
                    <a:pt x="31611" y="306075"/>
                  </a:lnTo>
                  <a:lnTo>
                    <a:pt x="51688" y="310133"/>
                  </a:lnTo>
                  <a:lnTo>
                    <a:pt x="529844" y="310133"/>
                  </a:lnTo>
                  <a:lnTo>
                    <a:pt x="549921" y="306075"/>
                  </a:lnTo>
                  <a:lnTo>
                    <a:pt x="566356" y="295005"/>
                  </a:lnTo>
                  <a:lnTo>
                    <a:pt x="577457" y="278576"/>
                  </a:lnTo>
                  <a:lnTo>
                    <a:pt x="581533" y="258444"/>
                  </a:lnTo>
                  <a:lnTo>
                    <a:pt x="581533" y="51688"/>
                  </a:lnTo>
                  <a:lnTo>
                    <a:pt x="577457" y="31557"/>
                  </a:lnTo>
                  <a:lnTo>
                    <a:pt x="566356" y="15128"/>
                  </a:lnTo>
                  <a:lnTo>
                    <a:pt x="549921" y="4058"/>
                  </a:lnTo>
                  <a:lnTo>
                    <a:pt x="529844" y="0"/>
                  </a:lnTo>
                  <a:close/>
                </a:path>
              </a:pathLst>
            </a:custGeom>
            <a:solidFill>
              <a:srgbClr val="FFA5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4379467" y="2270760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219329" y="0"/>
                  </a:moveTo>
                  <a:lnTo>
                    <a:pt x="175119" y="4454"/>
                  </a:lnTo>
                  <a:lnTo>
                    <a:pt x="133945" y="17230"/>
                  </a:lnTo>
                  <a:lnTo>
                    <a:pt x="96688" y="37444"/>
                  </a:lnTo>
                  <a:lnTo>
                    <a:pt x="64230" y="64214"/>
                  </a:lnTo>
                  <a:lnTo>
                    <a:pt x="37451" y="96657"/>
                  </a:lnTo>
                  <a:lnTo>
                    <a:pt x="17232" y="133891"/>
                  </a:lnTo>
                  <a:lnTo>
                    <a:pt x="4454" y="175034"/>
                  </a:lnTo>
                  <a:lnTo>
                    <a:pt x="0" y="219201"/>
                  </a:lnTo>
                  <a:lnTo>
                    <a:pt x="4454" y="263411"/>
                  </a:lnTo>
                  <a:lnTo>
                    <a:pt x="17232" y="304585"/>
                  </a:lnTo>
                  <a:lnTo>
                    <a:pt x="37451" y="341842"/>
                  </a:lnTo>
                  <a:lnTo>
                    <a:pt x="64230" y="374300"/>
                  </a:lnTo>
                  <a:lnTo>
                    <a:pt x="96688" y="401079"/>
                  </a:lnTo>
                  <a:lnTo>
                    <a:pt x="133945" y="421298"/>
                  </a:lnTo>
                  <a:lnTo>
                    <a:pt x="175119" y="434076"/>
                  </a:lnTo>
                  <a:lnTo>
                    <a:pt x="219329" y="438531"/>
                  </a:lnTo>
                  <a:lnTo>
                    <a:pt x="263496" y="434076"/>
                  </a:lnTo>
                  <a:lnTo>
                    <a:pt x="304639" y="421298"/>
                  </a:lnTo>
                  <a:lnTo>
                    <a:pt x="341873" y="401079"/>
                  </a:lnTo>
                  <a:lnTo>
                    <a:pt x="374316" y="374300"/>
                  </a:lnTo>
                  <a:lnTo>
                    <a:pt x="401086" y="341842"/>
                  </a:lnTo>
                  <a:lnTo>
                    <a:pt x="421300" y="304585"/>
                  </a:lnTo>
                  <a:lnTo>
                    <a:pt x="434076" y="263411"/>
                  </a:lnTo>
                  <a:lnTo>
                    <a:pt x="438531" y="219201"/>
                  </a:lnTo>
                  <a:lnTo>
                    <a:pt x="432740" y="168950"/>
                  </a:lnTo>
                  <a:lnTo>
                    <a:pt x="416245" y="122816"/>
                  </a:lnTo>
                  <a:lnTo>
                    <a:pt x="390365" y="82115"/>
                  </a:lnTo>
                  <a:lnTo>
                    <a:pt x="356415" y="48165"/>
                  </a:lnTo>
                  <a:lnTo>
                    <a:pt x="315714" y="22285"/>
                  </a:lnTo>
                  <a:lnTo>
                    <a:pt x="269580" y="5790"/>
                  </a:lnTo>
                  <a:lnTo>
                    <a:pt x="21932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379467" y="2270760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5" h="438785">
                  <a:moveTo>
                    <a:pt x="0" y="219201"/>
                  </a:moveTo>
                  <a:lnTo>
                    <a:pt x="4454" y="175034"/>
                  </a:lnTo>
                  <a:lnTo>
                    <a:pt x="17232" y="133891"/>
                  </a:lnTo>
                  <a:lnTo>
                    <a:pt x="37451" y="96657"/>
                  </a:lnTo>
                  <a:lnTo>
                    <a:pt x="64230" y="64214"/>
                  </a:lnTo>
                  <a:lnTo>
                    <a:pt x="96688" y="37444"/>
                  </a:lnTo>
                  <a:lnTo>
                    <a:pt x="133945" y="17230"/>
                  </a:lnTo>
                  <a:lnTo>
                    <a:pt x="175119" y="4454"/>
                  </a:lnTo>
                  <a:lnTo>
                    <a:pt x="219329" y="0"/>
                  </a:lnTo>
                  <a:lnTo>
                    <a:pt x="269580" y="5790"/>
                  </a:lnTo>
                  <a:lnTo>
                    <a:pt x="315714" y="22285"/>
                  </a:lnTo>
                  <a:lnTo>
                    <a:pt x="356415" y="48165"/>
                  </a:lnTo>
                  <a:lnTo>
                    <a:pt x="390365" y="82115"/>
                  </a:lnTo>
                  <a:lnTo>
                    <a:pt x="416245" y="122816"/>
                  </a:lnTo>
                  <a:lnTo>
                    <a:pt x="432740" y="168950"/>
                  </a:lnTo>
                  <a:lnTo>
                    <a:pt x="438531" y="219201"/>
                  </a:lnTo>
                  <a:lnTo>
                    <a:pt x="434076" y="263411"/>
                  </a:lnTo>
                  <a:lnTo>
                    <a:pt x="421300" y="304585"/>
                  </a:lnTo>
                  <a:lnTo>
                    <a:pt x="401086" y="341842"/>
                  </a:lnTo>
                  <a:lnTo>
                    <a:pt x="374316" y="374300"/>
                  </a:lnTo>
                  <a:lnTo>
                    <a:pt x="341873" y="401079"/>
                  </a:lnTo>
                  <a:lnTo>
                    <a:pt x="304639" y="421298"/>
                  </a:lnTo>
                  <a:lnTo>
                    <a:pt x="263496" y="434076"/>
                  </a:lnTo>
                  <a:lnTo>
                    <a:pt x="219329" y="438531"/>
                  </a:lnTo>
                  <a:lnTo>
                    <a:pt x="175119" y="434076"/>
                  </a:lnTo>
                  <a:lnTo>
                    <a:pt x="133945" y="421298"/>
                  </a:lnTo>
                  <a:lnTo>
                    <a:pt x="96688" y="401079"/>
                  </a:lnTo>
                  <a:lnTo>
                    <a:pt x="64230" y="374300"/>
                  </a:lnTo>
                  <a:lnTo>
                    <a:pt x="37451" y="341842"/>
                  </a:lnTo>
                  <a:lnTo>
                    <a:pt x="17232" y="304585"/>
                  </a:lnTo>
                  <a:lnTo>
                    <a:pt x="4454" y="263411"/>
                  </a:lnTo>
                  <a:lnTo>
                    <a:pt x="0" y="219201"/>
                  </a:lnTo>
                  <a:close/>
                </a:path>
              </a:pathLst>
            </a:custGeom>
            <a:ln w="28575">
              <a:solidFill>
                <a:srgbClr val="FFA5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42205" y="2374823"/>
              <a:ext cx="321983" cy="256362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70194" y="922147"/>
              <a:ext cx="3317239" cy="4028490"/>
            </a:xfrm>
            <a:prstGeom prst="rect">
              <a:avLst/>
            </a:prstGeom>
          </p:spPr>
        </p:pic>
      </p:grpSp>
      <p:sp>
        <p:nvSpPr>
          <p:cNvPr id="36" name="object 36" descr=""/>
          <p:cNvSpPr txBox="1"/>
          <p:nvPr/>
        </p:nvSpPr>
        <p:spPr>
          <a:xfrm>
            <a:off x="5871717" y="2762250"/>
            <a:ext cx="391160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spc="-55" b="1">
                <a:solidFill>
                  <a:srgbClr val="FFFFFF"/>
                </a:solidFill>
                <a:latin typeface="Trebuchet MS"/>
                <a:cs typeface="Trebuchet MS"/>
              </a:rPr>
              <a:t>2026</a:t>
            </a:r>
            <a:endParaRPr sz="1350">
              <a:latin typeface="Trebuchet MS"/>
              <a:cs typeface="Trebuchet MS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7092188" y="1102613"/>
            <a:ext cx="1473200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10185" marR="5080" indent="-198120">
              <a:lnSpc>
                <a:spcPct val="100000"/>
              </a:lnSpc>
              <a:spcBef>
                <a:spcPts val="105"/>
              </a:spcBef>
            </a:pPr>
            <a:r>
              <a:rPr dirty="0" sz="1400" spc="-85" b="1">
                <a:solidFill>
                  <a:srgbClr val="172134"/>
                </a:solidFill>
                <a:latin typeface="Arial"/>
                <a:cs typeface="Arial"/>
              </a:rPr>
              <a:t>AI</a:t>
            </a:r>
            <a:r>
              <a:rPr dirty="0" sz="1400" spc="-45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50" b="1">
                <a:solidFill>
                  <a:srgbClr val="172134"/>
                </a:solidFill>
                <a:latin typeface="Arial"/>
                <a:cs typeface="Arial"/>
              </a:rPr>
              <a:t>or</a:t>
            </a:r>
            <a:r>
              <a:rPr dirty="0" sz="1400" spc="-30" b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400" spc="-65" b="1">
                <a:solidFill>
                  <a:srgbClr val="172134"/>
                </a:solidFill>
                <a:latin typeface="Arial"/>
                <a:cs typeface="Arial"/>
              </a:rPr>
              <a:t>AI-</a:t>
            </a:r>
            <a:r>
              <a:rPr dirty="0" sz="1400" spc="-120" b="1">
                <a:solidFill>
                  <a:srgbClr val="172134"/>
                </a:solidFill>
                <a:latin typeface="Arial"/>
                <a:cs typeface="Arial"/>
              </a:rPr>
              <a:t>POWERED </a:t>
            </a:r>
            <a:r>
              <a:rPr dirty="0" sz="1400" spc="-35" b="1">
                <a:solidFill>
                  <a:srgbClr val="172134"/>
                </a:solidFill>
                <a:latin typeface="Arial"/>
                <a:cs typeface="Arial"/>
              </a:rPr>
              <a:t>APPLICATION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7050785" y="1666875"/>
            <a:ext cx="1525270" cy="622935"/>
            <a:chOff x="7050785" y="1666875"/>
            <a:chExt cx="1525270" cy="622935"/>
          </a:xfrm>
        </p:grpSpPr>
        <p:pic>
          <p:nvPicPr>
            <p:cNvPr id="39" name="object 3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148956" y="1811477"/>
              <a:ext cx="1414145" cy="465632"/>
            </a:xfrm>
            <a:prstGeom prst="rect">
              <a:avLst/>
            </a:prstGeom>
          </p:spPr>
        </p:pic>
        <p:sp>
          <p:nvSpPr>
            <p:cNvPr id="40" name="object 40" descr=""/>
            <p:cNvSpPr/>
            <p:nvPr/>
          </p:nvSpPr>
          <p:spPr>
            <a:xfrm>
              <a:off x="7148956" y="1811477"/>
              <a:ext cx="1414145" cy="466090"/>
            </a:xfrm>
            <a:custGeom>
              <a:avLst/>
              <a:gdLst/>
              <a:ahLst/>
              <a:cxnLst/>
              <a:rect l="l" t="t" r="r" b="b"/>
              <a:pathLst>
                <a:path w="1414145" h="466089">
                  <a:moveTo>
                    <a:pt x="0" y="465632"/>
                  </a:moveTo>
                  <a:lnTo>
                    <a:pt x="1414145" y="465632"/>
                  </a:lnTo>
                  <a:lnTo>
                    <a:pt x="1414145" y="0"/>
                  </a:lnTo>
                  <a:lnTo>
                    <a:pt x="0" y="0"/>
                  </a:lnTo>
                  <a:lnTo>
                    <a:pt x="0" y="465632"/>
                  </a:lnTo>
                  <a:close/>
                </a:path>
              </a:pathLst>
            </a:custGeom>
            <a:ln w="2540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7050785" y="1666875"/>
              <a:ext cx="900430" cy="276225"/>
            </a:xfrm>
            <a:custGeom>
              <a:avLst/>
              <a:gdLst/>
              <a:ahLst/>
              <a:cxnLst/>
              <a:rect l="l" t="t" r="r" b="b"/>
              <a:pathLst>
                <a:path w="900429" h="276225">
                  <a:moveTo>
                    <a:pt x="854075" y="0"/>
                  </a:moveTo>
                  <a:lnTo>
                    <a:pt x="45974" y="0"/>
                  </a:lnTo>
                  <a:lnTo>
                    <a:pt x="28074" y="3611"/>
                  </a:lnTo>
                  <a:lnTo>
                    <a:pt x="13461" y="13462"/>
                  </a:lnTo>
                  <a:lnTo>
                    <a:pt x="3611" y="28074"/>
                  </a:lnTo>
                  <a:lnTo>
                    <a:pt x="0" y="45974"/>
                  </a:lnTo>
                  <a:lnTo>
                    <a:pt x="0" y="229869"/>
                  </a:lnTo>
                  <a:lnTo>
                    <a:pt x="3611" y="247769"/>
                  </a:lnTo>
                  <a:lnTo>
                    <a:pt x="13462" y="262381"/>
                  </a:lnTo>
                  <a:lnTo>
                    <a:pt x="28074" y="272232"/>
                  </a:lnTo>
                  <a:lnTo>
                    <a:pt x="45974" y="275844"/>
                  </a:lnTo>
                  <a:lnTo>
                    <a:pt x="854075" y="275844"/>
                  </a:lnTo>
                  <a:lnTo>
                    <a:pt x="871974" y="272232"/>
                  </a:lnTo>
                  <a:lnTo>
                    <a:pt x="886587" y="262381"/>
                  </a:lnTo>
                  <a:lnTo>
                    <a:pt x="896437" y="247769"/>
                  </a:lnTo>
                  <a:lnTo>
                    <a:pt x="900049" y="229869"/>
                  </a:lnTo>
                  <a:lnTo>
                    <a:pt x="900049" y="45974"/>
                  </a:lnTo>
                  <a:lnTo>
                    <a:pt x="896437" y="28074"/>
                  </a:lnTo>
                  <a:lnTo>
                    <a:pt x="886586" y="13462"/>
                  </a:lnTo>
                  <a:lnTo>
                    <a:pt x="871974" y="3611"/>
                  </a:lnTo>
                  <a:lnTo>
                    <a:pt x="854075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 descr=""/>
          <p:cNvSpPr txBox="1"/>
          <p:nvPr/>
        </p:nvSpPr>
        <p:spPr>
          <a:xfrm>
            <a:off x="7144004" y="1673733"/>
            <a:ext cx="59499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85" b="1">
                <a:solidFill>
                  <a:srgbClr val="FFFFFF"/>
                </a:solidFill>
                <a:latin typeface="Arial"/>
                <a:cs typeface="Arial"/>
              </a:rPr>
              <a:t>Gen-</a:t>
            </a:r>
            <a:r>
              <a:rPr dirty="0" sz="1500" spc="-45" b="1">
                <a:solidFill>
                  <a:srgbClr val="FFFFFF"/>
                </a:solidFill>
                <a:latin typeface="Arial"/>
                <a:cs typeface="Arial"/>
              </a:rPr>
              <a:t>AI</a:t>
            </a:r>
            <a:endParaRPr sz="150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7268718" y="1944116"/>
            <a:ext cx="108902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0">
                <a:latin typeface="Microsoft Sans Serif"/>
                <a:cs typeface="Microsoft Sans Serif"/>
              </a:rPr>
              <a:t>ISIC</a:t>
            </a:r>
            <a:r>
              <a:rPr dirty="0" sz="1400" spc="-25">
                <a:latin typeface="Microsoft Sans Serif"/>
                <a:cs typeface="Microsoft Sans Serif"/>
              </a:rPr>
              <a:t> </a:t>
            </a:r>
            <a:r>
              <a:rPr dirty="0" sz="1400" spc="-10">
                <a:latin typeface="Microsoft Sans Serif"/>
                <a:cs typeface="Microsoft Sans Serif"/>
              </a:rPr>
              <a:t>Classifier</a:t>
            </a:r>
            <a:endParaRPr sz="1400">
              <a:latin typeface="Microsoft Sans Serif"/>
              <a:cs typeface="Microsoft Sans Serif"/>
            </a:endParaRPr>
          </a:p>
        </p:txBody>
      </p:sp>
      <p:grpSp>
        <p:nvGrpSpPr>
          <p:cNvPr id="44" name="object 44" descr=""/>
          <p:cNvGrpSpPr/>
          <p:nvPr/>
        </p:nvGrpSpPr>
        <p:grpSpPr>
          <a:xfrm>
            <a:off x="7050785" y="4247413"/>
            <a:ext cx="1525270" cy="569595"/>
            <a:chOff x="7050785" y="4247413"/>
            <a:chExt cx="1525270" cy="569595"/>
          </a:xfrm>
        </p:grpSpPr>
        <p:pic>
          <p:nvPicPr>
            <p:cNvPr id="45" name="object 45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148956" y="4392066"/>
              <a:ext cx="1414145" cy="411810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7148956" y="4392066"/>
              <a:ext cx="1414145" cy="412115"/>
            </a:xfrm>
            <a:custGeom>
              <a:avLst/>
              <a:gdLst/>
              <a:ahLst/>
              <a:cxnLst/>
              <a:rect l="l" t="t" r="r" b="b"/>
              <a:pathLst>
                <a:path w="1414145" h="412114">
                  <a:moveTo>
                    <a:pt x="0" y="411810"/>
                  </a:moveTo>
                  <a:lnTo>
                    <a:pt x="1414145" y="411810"/>
                  </a:lnTo>
                  <a:lnTo>
                    <a:pt x="1414145" y="0"/>
                  </a:lnTo>
                  <a:lnTo>
                    <a:pt x="0" y="0"/>
                  </a:lnTo>
                  <a:lnTo>
                    <a:pt x="0" y="411810"/>
                  </a:lnTo>
                  <a:close/>
                </a:path>
              </a:pathLst>
            </a:custGeom>
            <a:ln w="2540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7050785" y="4247413"/>
              <a:ext cx="1260475" cy="276225"/>
            </a:xfrm>
            <a:custGeom>
              <a:avLst/>
              <a:gdLst/>
              <a:ahLst/>
              <a:cxnLst/>
              <a:rect l="l" t="t" r="r" b="b"/>
              <a:pathLst>
                <a:path w="1260475" h="276225">
                  <a:moveTo>
                    <a:pt x="1213993" y="0"/>
                  </a:moveTo>
                  <a:lnTo>
                    <a:pt x="45974" y="0"/>
                  </a:lnTo>
                  <a:lnTo>
                    <a:pt x="28074" y="3613"/>
                  </a:lnTo>
                  <a:lnTo>
                    <a:pt x="13461" y="13466"/>
                  </a:lnTo>
                  <a:lnTo>
                    <a:pt x="3611" y="28080"/>
                  </a:lnTo>
                  <a:lnTo>
                    <a:pt x="0" y="45973"/>
                  </a:lnTo>
                  <a:lnTo>
                    <a:pt x="0" y="229869"/>
                  </a:lnTo>
                  <a:lnTo>
                    <a:pt x="3611" y="247771"/>
                  </a:lnTo>
                  <a:lnTo>
                    <a:pt x="13462" y="262388"/>
                  </a:lnTo>
                  <a:lnTo>
                    <a:pt x="28074" y="272243"/>
                  </a:lnTo>
                  <a:lnTo>
                    <a:pt x="45974" y="275856"/>
                  </a:lnTo>
                  <a:lnTo>
                    <a:pt x="1213993" y="275856"/>
                  </a:lnTo>
                  <a:lnTo>
                    <a:pt x="1231892" y="272243"/>
                  </a:lnTo>
                  <a:lnTo>
                    <a:pt x="1246505" y="262388"/>
                  </a:lnTo>
                  <a:lnTo>
                    <a:pt x="1256355" y="247771"/>
                  </a:lnTo>
                  <a:lnTo>
                    <a:pt x="1259967" y="229869"/>
                  </a:lnTo>
                  <a:lnTo>
                    <a:pt x="1259967" y="45973"/>
                  </a:lnTo>
                  <a:lnTo>
                    <a:pt x="1256355" y="28080"/>
                  </a:lnTo>
                  <a:lnTo>
                    <a:pt x="1246504" y="13466"/>
                  </a:lnTo>
                  <a:lnTo>
                    <a:pt x="1231892" y="3613"/>
                  </a:lnTo>
                  <a:lnTo>
                    <a:pt x="1213993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 descr=""/>
          <p:cNvSpPr txBox="1"/>
          <p:nvPr/>
        </p:nvSpPr>
        <p:spPr>
          <a:xfrm>
            <a:off x="7144004" y="4244441"/>
            <a:ext cx="94043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10" b="1">
                <a:solidFill>
                  <a:srgbClr val="FFFFFF"/>
                </a:solidFill>
                <a:latin typeface="Trebuchet MS"/>
                <a:cs typeface="Trebuchet MS"/>
              </a:rPr>
              <a:t>Bung</a:t>
            </a:r>
            <a:r>
              <a:rPr dirty="0" sz="1500" spc="-13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500" spc="-10" b="1">
                <a:solidFill>
                  <a:srgbClr val="FFFFFF"/>
                </a:solidFill>
                <a:latin typeface="Trebuchet MS"/>
                <a:cs typeface="Trebuchet MS"/>
              </a:rPr>
              <a:t>Itung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231760" y="4516323"/>
            <a:ext cx="656590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0">
                <a:latin typeface="Trebuchet MS"/>
                <a:cs typeface="Trebuchet MS"/>
              </a:rPr>
              <a:t>Chatbot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50" name="object 50" descr=""/>
          <p:cNvGrpSpPr/>
          <p:nvPr/>
        </p:nvGrpSpPr>
        <p:grpSpPr>
          <a:xfrm>
            <a:off x="7050785" y="2347467"/>
            <a:ext cx="1525270" cy="995680"/>
            <a:chOff x="7050785" y="2347467"/>
            <a:chExt cx="1525270" cy="995680"/>
          </a:xfrm>
        </p:grpSpPr>
        <p:pic>
          <p:nvPicPr>
            <p:cNvPr id="51" name="object 5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148956" y="2492146"/>
              <a:ext cx="1414145" cy="838047"/>
            </a:xfrm>
            <a:prstGeom prst="rect">
              <a:avLst/>
            </a:prstGeom>
          </p:spPr>
        </p:pic>
        <p:sp>
          <p:nvSpPr>
            <p:cNvPr id="52" name="object 52" descr=""/>
            <p:cNvSpPr/>
            <p:nvPr/>
          </p:nvSpPr>
          <p:spPr>
            <a:xfrm>
              <a:off x="7148956" y="2492146"/>
              <a:ext cx="1414145" cy="838200"/>
            </a:xfrm>
            <a:custGeom>
              <a:avLst/>
              <a:gdLst/>
              <a:ahLst/>
              <a:cxnLst/>
              <a:rect l="l" t="t" r="r" b="b"/>
              <a:pathLst>
                <a:path w="1414145" h="838200">
                  <a:moveTo>
                    <a:pt x="0" y="838047"/>
                  </a:moveTo>
                  <a:lnTo>
                    <a:pt x="1414145" y="838047"/>
                  </a:lnTo>
                  <a:lnTo>
                    <a:pt x="1414145" y="0"/>
                  </a:lnTo>
                  <a:lnTo>
                    <a:pt x="0" y="0"/>
                  </a:lnTo>
                  <a:lnTo>
                    <a:pt x="0" y="838047"/>
                  </a:lnTo>
                  <a:close/>
                </a:path>
              </a:pathLst>
            </a:custGeom>
            <a:ln w="2540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7050785" y="2347467"/>
              <a:ext cx="828040" cy="276225"/>
            </a:xfrm>
            <a:custGeom>
              <a:avLst/>
              <a:gdLst/>
              <a:ahLst/>
              <a:cxnLst/>
              <a:rect l="l" t="t" r="r" b="b"/>
              <a:pathLst>
                <a:path w="828040" h="276225">
                  <a:moveTo>
                    <a:pt x="782066" y="0"/>
                  </a:moveTo>
                  <a:lnTo>
                    <a:pt x="45974" y="0"/>
                  </a:lnTo>
                  <a:lnTo>
                    <a:pt x="28074" y="3611"/>
                  </a:lnTo>
                  <a:lnTo>
                    <a:pt x="13461" y="13462"/>
                  </a:lnTo>
                  <a:lnTo>
                    <a:pt x="3611" y="28074"/>
                  </a:lnTo>
                  <a:lnTo>
                    <a:pt x="0" y="45974"/>
                  </a:lnTo>
                  <a:lnTo>
                    <a:pt x="0" y="229869"/>
                  </a:lnTo>
                  <a:lnTo>
                    <a:pt x="3611" y="247769"/>
                  </a:lnTo>
                  <a:lnTo>
                    <a:pt x="13462" y="262381"/>
                  </a:lnTo>
                  <a:lnTo>
                    <a:pt x="28074" y="272232"/>
                  </a:lnTo>
                  <a:lnTo>
                    <a:pt x="45974" y="275844"/>
                  </a:lnTo>
                  <a:lnTo>
                    <a:pt x="782066" y="275844"/>
                  </a:lnTo>
                  <a:lnTo>
                    <a:pt x="799965" y="272232"/>
                  </a:lnTo>
                  <a:lnTo>
                    <a:pt x="814578" y="262381"/>
                  </a:lnTo>
                  <a:lnTo>
                    <a:pt x="824428" y="247769"/>
                  </a:lnTo>
                  <a:lnTo>
                    <a:pt x="828040" y="229869"/>
                  </a:lnTo>
                  <a:lnTo>
                    <a:pt x="828040" y="45974"/>
                  </a:lnTo>
                  <a:lnTo>
                    <a:pt x="824428" y="28074"/>
                  </a:lnTo>
                  <a:lnTo>
                    <a:pt x="814577" y="13462"/>
                  </a:lnTo>
                  <a:lnTo>
                    <a:pt x="799965" y="3611"/>
                  </a:lnTo>
                  <a:lnTo>
                    <a:pt x="782066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 descr=""/>
          <p:cNvSpPr txBox="1"/>
          <p:nvPr/>
        </p:nvSpPr>
        <p:spPr>
          <a:xfrm>
            <a:off x="7144004" y="2344039"/>
            <a:ext cx="55562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10" b="1">
                <a:solidFill>
                  <a:srgbClr val="FFFFFF"/>
                </a:solidFill>
                <a:latin typeface="Trebuchet MS"/>
                <a:cs typeface="Trebuchet MS"/>
              </a:rPr>
              <a:t>FASIH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7231760" y="2616200"/>
            <a:ext cx="1227455" cy="6667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latin typeface="Trebuchet MS"/>
                <a:cs typeface="Trebuchet MS"/>
              </a:rPr>
              <a:t>Instrument </a:t>
            </a:r>
            <a:r>
              <a:rPr dirty="0" sz="1400" spc="-35">
                <a:latin typeface="Trebuchet MS"/>
                <a:cs typeface="Trebuchet MS"/>
              </a:rPr>
              <a:t>Builder</a:t>
            </a:r>
            <a:r>
              <a:rPr dirty="0" sz="1400" spc="-105">
                <a:latin typeface="Trebuchet MS"/>
                <a:cs typeface="Trebuchet MS"/>
              </a:rPr>
              <a:t> </a:t>
            </a:r>
            <a:r>
              <a:rPr dirty="0" sz="1400" spc="-60">
                <a:latin typeface="Trebuchet MS"/>
                <a:cs typeface="Trebuchet MS"/>
              </a:rPr>
              <a:t>for</a:t>
            </a:r>
            <a:r>
              <a:rPr dirty="0" sz="1400" spc="-95">
                <a:latin typeface="Trebuchet MS"/>
                <a:cs typeface="Trebuchet MS"/>
              </a:rPr>
              <a:t> </a:t>
            </a:r>
            <a:r>
              <a:rPr dirty="0" sz="1400" spc="-20">
                <a:latin typeface="Trebuchet MS"/>
                <a:cs typeface="Trebuchet MS"/>
              </a:rPr>
              <a:t>Data </a:t>
            </a:r>
            <a:r>
              <a:rPr dirty="0" sz="1400" spc="-10">
                <a:latin typeface="Trebuchet MS"/>
                <a:cs typeface="Trebuchet MS"/>
              </a:rPr>
              <a:t>Collection</a:t>
            </a:r>
            <a:endParaRPr sz="1400">
              <a:latin typeface="Trebuchet MS"/>
              <a:cs typeface="Trebuchet MS"/>
            </a:endParaRPr>
          </a:p>
        </p:txBody>
      </p:sp>
      <p:grpSp>
        <p:nvGrpSpPr>
          <p:cNvPr id="56" name="object 56" descr=""/>
          <p:cNvGrpSpPr/>
          <p:nvPr/>
        </p:nvGrpSpPr>
        <p:grpSpPr>
          <a:xfrm>
            <a:off x="7050785" y="3405123"/>
            <a:ext cx="1525270" cy="784860"/>
            <a:chOff x="7050785" y="3405123"/>
            <a:chExt cx="1525270" cy="784860"/>
          </a:xfrm>
        </p:grpSpPr>
        <p:pic>
          <p:nvPicPr>
            <p:cNvPr id="57" name="object 57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148956" y="3549827"/>
              <a:ext cx="1414145" cy="627253"/>
            </a:xfrm>
            <a:prstGeom prst="rect">
              <a:avLst/>
            </a:prstGeom>
          </p:spPr>
        </p:pic>
        <p:sp>
          <p:nvSpPr>
            <p:cNvPr id="58" name="object 58" descr=""/>
            <p:cNvSpPr/>
            <p:nvPr/>
          </p:nvSpPr>
          <p:spPr>
            <a:xfrm>
              <a:off x="7148956" y="3549827"/>
              <a:ext cx="1414145" cy="627380"/>
            </a:xfrm>
            <a:custGeom>
              <a:avLst/>
              <a:gdLst/>
              <a:ahLst/>
              <a:cxnLst/>
              <a:rect l="l" t="t" r="r" b="b"/>
              <a:pathLst>
                <a:path w="1414145" h="627379">
                  <a:moveTo>
                    <a:pt x="0" y="627252"/>
                  </a:moveTo>
                  <a:lnTo>
                    <a:pt x="1414145" y="627252"/>
                  </a:lnTo>
                  <a:lnTo>
                    <a:pt x="1414145" y="0"/>
                  </a:lnTo>
                  <a:lnTo>
                    <a:pt x="0" y="0"/>
                  </a:lnTo>
                  <a:lnTo>
                    <a:pt x="0" y="627252"/>
                  </a:lnTo>
                  <a:close/>
                </a:path>
              </a:pathLst>
            </a:custGeom>
            <a:ln w="25400">
              <a:solidFill>
                <a:srgbClr val="4D5A6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7050785" y="3405123"/>
              <a:ext cx="720090" cy="276225"/>
            </a:xfrm>
            <a:custGeom>
              <a:avLst/>
              <a:gdLst/>
              <a:ahLst/>
              <a:cxnLst/>
              <a:rect l="l" t="t" r="r" b="b"/>
              <a:pathLst>
                <a:path w="720090" h="276225">
                  <a:moveTo>
                    <a:pt x="673989" y="0"/>
                  </a:moveTo>
                  <a:lnTo>
                    <a:pt x="45974" y="0"/>
                  </a:lnTo>
                  <a:lnTo>
                    <a:pt x="28074" y="3611"/>
                  </a:lnTo>
                  <a:lnTo>
                    <a:pt x="13461" y="13462"/>
                  </a:lnTo>
                  <a:lnTo>
                    <a:pt x="3611" y="28074"/>
                  </a:lnTo>
                  <a:lnTo>
                    <a:pt x="0" y="45974"/>
                  </a:lnTo>
                  <a:lnTo>
                    <a:pt x="0" y="229869"/>
                  </a:lnTo>
                  <a:lnTo>
                    <a:pt x="3611" y="247769"/>
                  </a:lnTo>
                  <a:lnTo>
                    <a:pt x="13462" y="262381"/>
                  </a:lnTo>
                  <a:lnTo>
                    <a:pt x="28074" y="272232"/>
                  </a:lnTo>
                  <a:lnTo>
                    <a:pt x="45974" y="275844"/>
                  </a:lnTo>
                  <a:lnTo>
                    <a:pt x="673989" y="275844"/>
                  </a:lnTo>
                  <a:lnTo>
                    <a:pt x="691888" y="272232"/>
                  </a:lnTo>
                  <a:lnTo>
                    <a:pt x="706501" y="262381"/>
                  </a:lnTo>
                  <a:lnTo>
                    <a:pt x="716351" y="247769"/>
                  </a:lnTo>
                  <a:lnTo>
                    <a:pt x="719963" y="229869"/>
                  </a:lnTo>
                  <a:lnTo>
                    <a:pt x="719963" y="45974"/>
                  </a:lnTo>
                  <a:lnTo>
                    <a:pt x="716351" y="28074"/>
                  </a:lnTo>
                  <a:lnTo>
                    <a:pt x="706501" y="13462"/>
                  </a:lnTo>
                  <a:lnTo>
                    <a:pt x="691888" y="3611"/>
                  </a:lnTo>
                  <a:lnTo>
                    <a:pt x="673989" y="0"/>
                  </a:lnTo>
                  <a:close/>
                </a:path>
              </a:pathLst>
            </a:custGeom>
            <a:solidFill>
              <a:srgbClr val="4D5A6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0" name="object 60" descr=""/>
          <p:cNvSpPr txBox="1"/>
          <p:nvPr/>
        </p:nvSpPr>
        <p:spPr>
          <a:xfrm>
            <a:off x="7144004" y="3401948"/>
            <a:ext cx="43053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20" b="1">
                <a:solidFill>
                  <a:srgbClr val="FFFFFF"/>
                </a:solidFill>
                <a:latin typeface="Trebuchet MS"/>
                <a:cs typeface="Trebuchet MS"/>
              </a:rPr>
              <a:t>IPAS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7231760" y="3673805"/>
            <a:ext cx="1191260" cy="4533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0">
                <a:latin typeface="Trebuchet MS"/>
                <a:cs typeface="Trebuchet MS"/>
              </a:rPr>
              <a:t>Data</a:t>
            </a:r>
            <a:r>
              <a:rPr dirty="0" sz="1400" spc="-95">
                <a:latin typeface="Trebuchet MS"/>
                <a:cs typeface="Trebuchet MS"/>
              </a:rPr>
              <a:t> </a:t>
            </a:r>
            <a:r>
              <a:rPr dirty="0" sz="1400" spc="-25">
                <a:latin typeface="Trebuchet MS"/>
                <a:cs typeface="Trebuchet MS"/>
              </a:rPr>
              <a:t>Analytical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Trebuchet MS"/>
                <a:cs typeface="Trebuchet MS"/>
              </a:rPr>
              <a:t>Software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62" name="object 62" descr=""/>
          <p:cNvSpPr/>
          <p:nvPr/>
        </p:nvSpPr>
        <p:spPr>
          <a:xfrm>
            <a:off x="2888234" y="3948188"/>
            <a:ext cx="2973705" cy="577850"/>
          </a:xfrm>
          <a:custGeom>
            <a:avLst/>
            <a:gdLst/>
            <a:ahLst/>
            <a:cxnLst/>
            <a:rect l="l" t="t" r="r" b="b"/>
            <a:pathLst>
              <a:path w="2973704" h="577850">
                <a:moveTo>
                  <a:pt x="2973311" y="274307"/>
                </a:moveTo>
                <a:lnTo>
                  <a:pt x="2319515" y="274307"/>
                </a:lnTo>
                <a:lnTo>
                  <a:pt x="2319515" y="0"/>
                </a:lnTo>
                <a:lnTo>
                  <a:pt x="653796" y="0"/>
                </a:lnTo>
                <a:lnTo>
                  <a:pt x="653796" y="274307"/>
                </a:lnTo>
                <a:lnTo>
                  <a:pt x="0" y="274307"/>
                </a:lnTo>
                <a:lnTo>
                  <a:pt x="0" y="577583"/>
                </a:lnTo>
                <a:lnTo>
                  <a:pt x="2973311" y="577583"/>
                </a:lnTo>
                <a:lnTo>
                  <a:pt x="2973311" y="274307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 descr=""/>
          <p:cNvSpPr txBox="1"/>
          <p:nvPr/>
        </p:nvSpPr>
        <p:spPr>
          <a:xfrm>
            <a:off x="3529965" y="3947261"/>
            <a:ext cx="16922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75" b="1" i="1">
                <a:solidFill>
                  <a:srgbClr val="172134"/>
                </a:solidFill>
                <a:latin typeface="Arial"/>
                <a:cs typeface="Arial"/>
              </a:rPr>
              <a:t>Faster, </a:t>
            </a:r>
            <a:r>
              <a:rPr dirty="0" sz="1800" spc="-50" b="1" i="1">
                <a:solidFill>
                  <a:srgbClr val="172134"/>
                </a:solidFill>
                <a:latin typeface="Arial"/>
                <a:cs typeface="Arial"/>
              </a:rPr>
              <a:t>Cheaper,</a:t>
            </a:r>
            <a:endParaRPr sz="1800">
              <a:latin typeface="Arial"/>
              <a:cs typeface="Arial"/>
            </a:endParaRPr>
          </a:p>
        </p:txBody>
      </p:sp>
      <p:sp>
        <p:nvSpPr>
          <p:cNvPr id="65" name="object 6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64" name="object 64" descr=""/>
          <p:cNvSpPr txBox="1"/>
          <p:nvPr/>
        </p:nvSpPr>
        <p:spPr>
          <a:xfrm>
            <a:off x="2875914" y="4221886"/>
            <a:ext cx="29984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 i="1">
                <a:solidFill>
                  <a:srgbClr val="172134"/>
                </a:solidFill>
                <a:latin typeface="Arial"/>
                <a:cs typeface="Arial"/>
              </a:rPr>
              <a:t>More</a:t>
            </a:r>
            <a:r>
              <a:rPr dirty="0" sz="1800" spc="-100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800" spc="-45" b="1" i="1">
                <a:solidFill>
                  <a:srgbClr val="172134"/>
                </a:solidFill>
                <a:latin typeface="Arial"/>
                <a:cs typeface="Arial"/>
              </a:rPr>
              <a:t>Accurate</a:t>
            </a:r>
            <a:r>
              <a:rPr dirty="0" sz="1800" spc="-100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800" spc="-50" b="1" i="1">
                <a:solidFill>
                  <a:srgbClr val="172134"/>
                </a:solidFill>
                <a:latin typeface="Arial"/>
                <a:cs typeface="Arial"/>
              </a:rPr>
              <a:t>and</a:t>
            </a:r>
            <a:r>
              <a:rPr dirty="0" sz="1800" spc="-105" b="1" i="1">
                <a:solidFill>
                  <a:srgbClr val="172134"/>
                </a:solidFill>
                <a:latin typeface="Arial"/>
                <a:cs typeface="Arial"/>
              </a:rPr>
              <a:t> </a:t>
            </a:r>
            <a:r>
              <a:rPr dirty="0" sz="1800" spc="-10" b="1" i="1">
                <a:solidFill>
                  <a:srgbClr val="172134"/>
                </a:solidFill>
                <a:latin typeface="Arial"/>
                <a:cs typeface="Arial"/>
              </a:rPr>
              <a:t>Efficient.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2025-11-05T19:49:12Z</dcterms:created>
  <dcterms:modified xsi:type="dcterms:W3CDTF">2025-11-05T19:49:12Z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2025-11-05T00:00:00Z</vt:filetime>
  </property>
  <property fmtid="{D5CDD505-2E9C-101B-9397-08002B2CF9AE}" pid="3" name="Creator">
    <vt:lpwstr>Microsoft® PowerPoint® untuk Microsoft 365</vt:lpwstr>
  </property>
  <property fmtid="{D5CDD505-2E9C-101B-9397-08002B2CF9AE}" pid="4" name="LastSaved">
    <vt:filetime>2025-11-05T00:00:00Z</vt:filetime>
  </property>
  <property fmtid="{D5CDD505-2E9C-101B-9397-08002B2CF9AE}" pid="5" name="Producer">
    <vt:lpwstr>iOS Version 18.6.2 (Build 22G100) Quartz PDFContext</vt:lpwstr>
  </property>
</Properties>
</file>